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</p:sldMasterIdLst>
  <p:notesMasterIdLst>
    <p:notesMasterId r:id="rId14"/>
  </p:notesMasterIdLst>
  <p:sldIdLst>
    <p:sldId id="797" r:id="rId2"/>
    <p:sldId id="737" r:id="rId3"/>
    <p:sldId id="655" r:id="rId4"/>
    <p:sldId id="826" r:id="rId5"/>
    <p:sldId id="917" r:id="rId6"/>
    <p:sldId id="754" r:id="rId7"/>
    <p:sldId id="908" r:id="rId8"/>
    <p:sldId id="923" r:id="rId9"/>
    <p:sldId id="924" r:id="rId10"/>
    <p:sldId id="920" r:id="rId11"/>
    <p:sldId id="921" r:id="rId12"/>
    <p:sldId id="926" r:id="rId13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302" userDrawn="1">
          <p15:clr>
            <a:srgbClr val="A4A3A4"/>
          </p15:clr>
        </p15:guide>
        <p15:guide id="58" pos="7678" userDrawn="1">
          <p15:clr>
            <a:srgbClr val="A4A3A4"/>
          </p15:clr>
        </p15:guide>
        <p15:guide id="62" orient="horz" pos="4320" userDrawn="1">
          <p15:clr>
            <a:srgbClr val="A4A3A4"/>
          </p15:clr>
        </p15:guide>
        <p15:guide id="63" pos="10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63F49"/>
    <a:srgbClr val="414E5E"/>
    <a:srgbClr val="242C35"/>
    <a:srgbClr val="B8B8B8"/>
    <a:srgbClr val="566A86"/>
    <a:srgbClr val="525252"/>
    <a:srgbClr val="0E80C9"/>
    <a:srgbClr val="384558"/>
    <a:srgbClr val="F1CB16"/>
    <a:srgbClr val="0F8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951" autoAdjust="0"/>
  </p:normalViewPr>
  <p:slideViewPr>
    <p:cSldViewPr snapToGrid="0" snapToObjects="1">
      <p:cViewPr varScale="1">
        <p:scale>
          <a:sx n="43" d="100"/>
          <a:sy n="43" d="100"/>
        </p:scale>
        <p:origin x="473" y="38"/>
      </p:cViewPr>
      <p:guideLst>
        <p:guide pos="14302"/>
        <p:guide pos="7678"/>
        <p:guide orient="horz" pos="4320"/>
        <p:guide pos="10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7/26/2018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11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46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15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21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79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2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43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4985886"/>
            <a:ext cx="24377650" cy="8730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150723" y="4657616"/>
            <a:ext cx="5318287" cy="66359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263760" y="2041090"/>
            <a:ext cx="3447288" cy="34472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538872" y="2041090"/>
            <a:ext cx="3447288" cy="34472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5144793" y="4000179"/>
            <a:ext cx="6629400" cy="6629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981069" y="5156202"/>
            <a:ext cx="5404104" cy="54041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642432" y="7027491"/>
            <a:ext cx="3575304" cy="35753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3309989" y="4475094"/>
            <a:ext cx="2834640" cy="28346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8404003" y="4475094"/>
            <a:ext cx="2834640" cy="28346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121961" y="4475094"/>
            <a:ext cx="2834640" cy="28346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215975" y="4475094"/>
            <a:ext cx="2834640" cy="28346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4465079"/>
            <a:ext cx="24377650" cy="51107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350904" y="5595680"/>
            <a:ext cx="2531740" cy="25317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2350904" y="9892412"/>
            <a:ext cx="2531740" cy="25317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350904" y="1298948"/>
            <a:ext cx="2531740" cy="25317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094112" y="5158027"/>
            <a:ext cx="3418111" cy="3418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024006" y="5148944"/>
            <a:ext cx="3418111" cy="3418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2953900" y="5158027"/>
            <a:ext cx="3418111" cy="3418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7830998" y="5158027"/>
            <a:ext cx="3418111" cy="3418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4377650" cy="7639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6858000"/>
            <a:ext cx="2437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863961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86752" y="4572001"/>
            <a:ext cx="6527299" cy="447672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986622" y="4541259"/>
            <a:ext cx="6527299" cy="447672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6386489" y="4572001"/>
            <a:ext cx="6527299" cy="447672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42245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0614991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397636" y="0"/>
            <a:ext cx="9980013" cy="13715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781107" y="2204745"/>
            <a:ext cx="5221700" cy="92555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5595600" y="0"/>
            <a:ext cx="8782049" cy="13715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098406" y="2165399"/>
            <a:ext cx="7029904" cy="93801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4864517" cy="13715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814654" y="3582526"/>
            <a:ext cx="11190350" cy="63577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4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077275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300375" y="0"/>
            <a:ext cx="12077275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24377651" cy="53644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 b="0" i="0">
                <a:solidFill>
                  <a:schemeClr val="tx1">
                    <a:tint val="7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A0C21A69-CE6F-2440-BAE4-5A4B3040CF2A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 b="0" i="0">
                <a:solidFill>
                  <a:schemeClr val="tx1">
                    <a:tint val="7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 b="0" i="0">
                <a:solidFill>
                  <a:schemeClr val="tx1">
                    <a:tint val="7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EBE3AD81-3AD4-9C46-856E-C08CF1183C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22432557" y="971902"/>
            <a:ext cx="687533" cy="687533"/>
          </a:xfrm>
          <a:prstGeom prst="ellipse">
            <a:avLst/>
          </a:prstGeom>
          <a:solidFill>
            <a:srgbClr val="363F49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0" i="0" dirty="0">
              <a:solidFill>
                <a:schemeClr val="tx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2412133" y="1039540"/>
            <a:ext cx="720315" cy="55396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0" i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endParaRPr lang="id-ID" sz="2400" b="0" i="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8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89" r:id="rId2"/>
    <p:sldLayoutId id="2147484075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088" r:id="rId9"/>
    <p:sldLayoutId id="2147484086" r:id="rId10"/>
    <p:sldLayoutId id="2147484082" r:id="rId11"/>
    <p:sldLayoutId id="2147484083" r:id="rId12"/>
    <p:sldLayoutId id="2147484100" r:id="rId13"/>
    <p:sldLayoutId id="2147484085" r:id="rId14"/>
    <p:sldLayoutId id="2147484080" r:id="rId15"/>
    <p:sldLayoutId id="2147484076" r:id="rId16"/>
    <p:sldLayoutId id="2147484081" r:id="rId17"/>
    <p:sldLayoutId id="2147484077" r:id="rId18"/>
    <p:sldLayoutId id="2147484078" r:id="rId19"/>
    <p:sldLayoutId id="2147484079" r:id="rId20"/>
    <p:sldLayoutId id="2147484114" r:id="rId21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6000" b="0" i="0" kern="1200">
          <a:solidFill>
            <a:schemeClr val="tx1"/>
          </a:solidFill>
          <a:latin typeface="Lato" charset="0"/>
          <a:ea typeface="Lato" charset="0"/>
          <a:cs typeface="Lato" charset="0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000" b="0" i="0" kern="1200">
          <a:solidFill>
            <a:schemeClr val="tx1"/>
          </a:solidFill>
          <a:latin typeface="Lato" charset="0"/>
          <a:ea typeface="Lato" charset="0"/>
          <a:cs typeface="Lato" charset="0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i="0" kern="1200">
          <a:solidFill>
            <a:schemeClr val="tx1"/>
          </a:solidFill>
          <a:latin typeface="Lato" charset="0"/>
          <a:ea typeface="Lato" charset="0"/>
          <a:cs typeface="Lato" charset="0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Lato" charset="0"/>
          <a:ea typeface="Lato" charset="0"/>
          <a:cs typeface="Lato" charset="0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" charset="0"/>
          <a:ea typeface="Lato" charset="0"/>
          <a:cs typeface="Lato" charset="0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" charset="0"/>
          <a:ea typeface="Lato" charset="0"/>
          <a:cs typeface="Lato" charset="0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D0A16A5-1D81-4F96-92D8-E5196130A1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r="5779"/>
          <a:stretch>
            <a:fillRect/>
          </a:stretch>
        </p:blipFill>
        <p:spPr>
          <a:xfrm>
            <a:off x="8635089" y="9741138"/>
            <a:ext cx="6864567" cy="3862641"/>
          </a:xfrm>
        </p:spPr>
      </p:pic>
      <p:sp>
        <p:nvSpPr>
          <p:cNvPr id="5" name="Rectangle 4"/>
          <p:cNvSpPr/>
          <p:nvPr/>
        </p:nvSpPr>
        <p:spPr>
          <a:xfrm>
            <a:off x="0" y="-2095132"/>
            <a:ext cx="24377650" cy="11836270"/>
          </a:xfrm>
          <a:prstGeom prst="rect">
            <a:avLst/>
          </a:prstGeom>
          <a:solidFill>
            <a:srgbClr val="363F49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7095" y="2169338"/>
            <a:ext cx="1644346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0" b="1" dirty="0">
                <a:solidFill>
                  <a:schemeClr val="bg1"/>
                </a:solidFill>
                <a:latin typeface="Lato Heavy" charset="0"/>
                <a:ea typeface="Lato Heavy" charset="0"/>
                <a:cs typeface="Lato Heavy" charset="0"/>
              </a:rPr>
              <a:t>Liquid State Machine with Memristive Microwires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5458" y="6743179"/>
            <a:ext cx="14866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Jack Kendall – Rain Neuromorphics</a:t>
            </a:r>
          </a:p>
        </p:txBody>
      </p:sp>
    </p:spTree>
    <p:extLst>
      <p:ext uri="{BB962C8B-B14F-4D97-AF65-F5344CB8AC3E}">
        <p14:creationId xmlns:p14="http://schemas.microsoft.com/office/powerpoint/2010/main" val="619458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21983" y="885570"/>
            <a:ext cx="98978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Liquid State Machine System Overview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49960" y="1082362"/>
            <a:ext cx="906828" cy="906828"/>
            <a:chOff x="4106487" y="1582176"/>
            <a:chExt cx="931026" cy="931025"/>
          </a:xfrm>
        </p:grpSpPr>
        <p:grpSp>
          <p:nvGrpSpPr>
            <p:cNvPr id="23" name="Group 22"/>
            <p:cNvGrpSpPr/>
            <p:nvPr/>
          </p:nvGrpSpPr>
          <p:grpSpPr>
            <a:xfrm rot="10800000">
              <a:off x="4106487" y="1943649"/>
              <a:ext cx="931026" cy="208077"/>
              <a:chOff x="1" y="6525928"/>
              <a:chExt cx="9143999" cy="33207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" y="6525928"/>
                <a:ext cx="5515276" cy="3320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515277" y="6525928"/>
                <a:ext cx="3628723" cy="3320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rot="5400000">
              <a:off x="4106490" y="1943649"/>
              <a:ext cx="931025" cy="208080"/>
              <a:chOff x="11" y="6525923"/>
              <a:chExt cx="9143989" cy="332077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1" y="6525923"/>
                <a:ext cx="5515270" cy="33207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515277" y="6525928"/>
                <a:ext cx="3628723" cy="3320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/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14E3524-6155-4583-BB39-88061FA48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569" y="3301006"/>
            <a:ext cx="17074806" cy="10133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74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980285" y="1298449"/>
            <a:ext cx="98430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Liquid State Machine</a:t>
            </a:r>
          </a:p>
          <a:p>
            <a:pPr algn="ctr"/>
            <a:r>
              <a:rPr lang="en-US" sz="75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Results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83289" y="10130906"/>
            <a:ext cx="83939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Mackey-Glass Predictions</a:t>
            </a:r>
            <a:endParaRPr lang="en-US" sz="4200" b="1" baseline="-25000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58909" y="10858884"/>
            <a:ext cx="7370155" cy="1166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000" dirty="0">
                <a:latin typeface="Lato" charset="0"/>
                <a:ea typeface="Lato" charset="0"/>
                <a:cs typeface="Lato" charset="0"/>
              </a:rPr>
              <a:t>Actual Data: Green Curve</a:t>
            </a:r>
          </a:p>
          <a:p>
            <a:pPr algn="ctr">
              <a:lnSpc>
                <a:spcPts val="4440"/>
              </a:lnSpc>
            </a:pPr>
            <a:r>
              <a:rPr lang="en-US" sz="3000" dirty="0">
                <a:latin typeface="Lato" charset="0"/>
                <a:ea typeface="Lato" charset="0"/>
                <a:cs typeface="Lato" charset="0"/>
              </a:rPr>
              <a:t>Prediction: Blue Curve (overlaid)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736160" y="10114358"/>
            <a:ext cx="83386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Spoken Digits Spike Raster</a:t>
            </a:r>
            <a:endParaRPr lang="en-US" sz="4200" b="1" baseline="-25000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207454" y="10858884"/>
            <a:ext cx="7726092" cy="1166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000" dirty="0">
                <a:latin typeface="Lato" charset="0"/>
                <a:ea typeface="Lato" charset="0"/>
                <a:cs typeface="Lato" charset="0"/>
              </a:rPr>
              <a:t>Achieves 94% accuracy on an isolated subset of the TIDIGITS spoken digits dataset.</a:t>
            </a:r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C49EF3C2-F4F0-4DFF-8E39-C183A673BEF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r="1502"/>
          <a:stretch>
            <a:fillRect/>
          </a:stretch>
        </p:blipFill>
        <p:spPr>
          <a:xfrm>
            <a:off x="12936930" y="4268900"/>
            <a:ext cx="7826497" cy="5442010"/>
          </a:xfr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AE9B518-59BF-4E23-BDA3-A1A57A788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42" y="4502665"/>
            <a:ext cx="7706228" cy="505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242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384916" y="11261322"/>
            <a:ext cx="4474348" cy="1077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080"/>
              </a:lnSpc>
            </a:pPr>
            <a:r>
              <a:rPr lang="en-US" sz="2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But what plays the mischief with </a:t>
            </a:r>
            <a:r>
              <a:rPr lang="en-US" sz="24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this masterly.</a:t>
            </a:r>
            <a:endParaRPr lang="en-US" sz="24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14991" y="2"/>
            <a:ext cx="13762658" cy="13723092"/>
          </a:xfrm>
          <a:prstGeom prst="rect">
            <a:avLst/>
          </a:prstGeom>
          <a:solidFill>
            <a:srgbClr val="363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200620" y="762000"/>
            <a:ext cx="906828" cy="906828"/>
            <a:chOff x="4106487" y="1582175"/>
            <a:chExt cx="931026" cy="931026"/>
          </a:xfrm>
        </p:grpSpPr>
        <p:grpSp>
          <p:nvGrpSpPr>
            <p:cNvPr id="20" name="Group 19"/>
            <p:cNvGrpSpPr/>
            <p:nvPr/>
          </p:nvGrpSpPr>
          <p:grpSpPr>
            <a:xfrm rot="10800000">
              <a:off x="4106487" y="1943649"/>
              <a:ext cx="931026" cy="208077"/>
              <a:chOff x="1" y="6525928"/>
              <a:chExt cx="9143999" cy="332072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" y="6525928"/>
                <a:ext cx="5515276" cy="3320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515277" y="6525928"/>
                <a:ext cx="3628723" cy="3320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 rot="5400000">
              <a:off x="4106486" y="1943649"/>
              <a:ext cx="931026" cy="208077"/>
              <a:chOff x="1" y="6525928"/>
              <a:chExt cx="9143999" cy="33207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" y="6525928"/>
                <a:ext cx="5515276" cy="3320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515277" y="6525928"/>
                <a:ext cx="3628723" cy="3320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/>
              </a:p>
            </p:txBody>
          </p:sp>
        </p:grp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1789310-6671-4C36-A937-C8E91A1CF9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2" r="11302"/>
          <a:stretch>
            <a:fillRect/>
          </a:stretch>
        </p:blipFill>
        <p:spPr/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7A2812-D572-4936-9396-9E3FABE3874A}"/>
              </a:ext>
            </a:extLst>
          </p:cNvPr>
          <p:cNvSpPr txBox="1"/>
          <p:nvPr/>
        </p:nvSpPr>
        <p:spPr>
          <a:xfrm>
            <a:off x="12188825" y="2716505"/>
            <a:ext cx="95314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Next Steps and Future Work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647EA4-C52A-4845-9477-42228BFFCAD7}"/>
              </a:ext>
            </a:extLst>
          </p:cNvPr>
          <p:cNvSpPr/>
          <p:nvPr/>
        </p:nvSpPr>
        <p:spPr>
          <a:xfrm>
            <a:off x="12330111" y="6237125"/>
            <a:ext cx="10777337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Successfully trained deep MN</a:t>
            </a:r>
            <a:r>
              <a:rPr lang="en-US" sz="4200" baseline="300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3</a:t>
            </a:r>
            <a:r>
              <a:rPr lang="en-US" sz="42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 models via novel backpropagation algorithm.</a:t>
            </a:r>
            <a:endParaRPr lang="en-US" sz="4200" baseline="300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marL="342900" indent="-342900">
              <a:lnSpc>
                <a:spcPts val="4080"/>
              </a:lnSpc>
              <a:buFont typeface="Arial" panose="020B0604020202020204" pitchFamily="34" charset="0"/>
              <a:buChar char="•"/>
            </a:pPr>
            <a:endParaRPr lang="en-US" sz="42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marL="342900" indent="-3429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Sparse Vector-Matrix Multiply (VMM) A.I. Accelerator.</a:t>
            </a:r>
          </a:p>
          <a:p>
            <a:pPr marL="342900" indent="-342900">
              <a:lnSpc>
                <a:spcPts val="4080"/>
              </a:lnSpc>
              <a:buFont typeface="Arial" panose="020B0604020202020204" pitchFamily="34" charset="0"/>
              <a:buChar char="•"/>
            </a:pPr>
            <a:endParaRPr lang="en-US" sz="42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marL="342900" indent="-3429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First 5,000 neuron VLSI chip planned for 2019 (TSMC 180 nm).</a:t>
            </a:r>
          </a:p>
          <a:p>
            <a:pPr marL="342900" indent="-342900">
              <a:lnSpc>
                <a:spcPts val="4080"/>
              </a:lnSpc>
              <a:buFont typeface="Arial" panose="020B0604020202020204" pitchFamily="34" charset="0"/>
              <a:buChar char="•"/>
            </a:pPr>
            <a:endParaRPr lang="en-US" sz="42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0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21983" y="6833633"/>
            <a:ext cx="65305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Motivation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32722" y="8664699"/>
            <a:ext cx="166617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200" dirty="0">
                <a:latin typeface="Lato" charset="0"/>
                <a:ea typeface="Lato" charset="0"/>
                <a:cs typeface="Lato" charset="0"/>
              </a:rPr>
              <a:t>Why hasn’t </a:t>
            </a:r>
            <a:r>
              <a:rPr lang="en-US" sz="4200" dirty="0" err="1">
                <a:latin typeface="Lato" charset="0"/>
                <a:ea typeface="Lato" charset="0"/>
                <a:cs typeface="Lato" charset="0"/>
              </a:rPr>
              <a:t>neuromorphics</a:t>
            </a:r>
            <a:r>
              <a:rPr lang="en-US" sz="4200" dirty="0">
                <a:latin typeface="Lato" charset="0"/>
                <a:ea typeface="Lato" charset="0"/>
                <a:cs typeface="Lato" charset="0"/>
              </a:rPr>
              <a:t> succeeded at the same level as deep learning?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4200" dirty="0">
              <a:latin typeface="Lato" charset="0"/>
              <a:ea typeface="Lato" charset="0"/>
              <a:cs typeface="Lato" charset="0"/>
            </a:endParaRPr>
          </a:p>
          <a:p>
            <a:pPr marL="1485717" lvl="1" indent="-571500">
              <a:buFont typeface="Wingdings" panose="05000000000000000000" pitchFamily="2" charset="2"/>
              <a:buChar char="§"/>
            </a:pPr>
            <a:r>
              <a:rPr lang="en-US" sz="4200" dirty="0">
                <a:latin typeface="Lato" charset="0"/>
                <a:ea typeface="Lato" charset="0"/>
                <a:cs typeface="Lato" charset="0"/>
              </a:rPr>
              <a:t>Lack of good neuromorphic algorithms.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4200" dirty="0">
              <a:latin typeface="Lato" charset="0"/>
              <a:ea typeface="Lato" charset="0"/>
              <a:cs typeface="Lato" charset="0"/>
            </a:endParaRPr>
          </a:p>
          <a:p>
            <a:pPr marL="1485717" lvl="1" indent="-571500">
              <a:buFont typeface="Wingdings" panose="05000000000000000000" pitchFamily="2" charset="2"/>
              <a:buChar char="§"/>
            </a:pPr>
            <a:r>
              <a:rPr lang="en-US" sz="4200" b="1" dirty="0">
                <a:latin typeface="Lato" charset="0"/>
                <a:ea typeface="Lato" charset="0"/>
                <a:cs typeface="Lato" charset="0"/>
              </a:rPr>
              <a:t>Poor scalability of fully-connected layers.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49960" y="7030425"/>
            <a:ext cx="906828" cy="906828"/>
            <a:chOff x="4106487" y="1582176"/>
            <a:chExt cx="931026" cy="931025"/>
          </a:xfrm>
        </p:grpSpPr>
        <p:grpSp>
          <p:nvGrpSpPr>
            <p:cNvPr id="23" name="Group 22"/>
            <p:cNvGrpSpPr/>
            <p:nvPr/>
          </p:nvGrpSpPr>
          <p:grpSpPr>
            <a:xfrm rot="10800000">
              <a:off x="4106487" y="1943649"/>
              <a:ext cx="931026" cy="208077"/>
              <a:chOff x="1" y="6525928"/>
              <a:chExt cx="9143999" cy="33207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" y="6525928"/>
                <a:ext cx="5515276" cy="3320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515277" y="6525928"/>
                <a:ext cx="3628723" cy="3320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rot="5400000">
              <a:off x="4106490" y="1943649"/>
              <a:ext cx="931025" cy="208080"/>
              <a:chOff x="11" y="6525923"/>
              <a:chExt cx="9143989" cy="332077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1" y="6525923"/>
                <a:ext cx="5515270" cy="33207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515277" y="6525928"/>
                <a:ext cx="3628723" cy="3320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/>
              </a:p>
            </p:txBody>
          </p:sp>
        </p:grpSp>
      </p:grpSp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6F06C0EA-851A-4DB9-A1BF-9D682561ADE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14922"/>
          <a:stretch>
            <a:fillRect/>
          </a:stretch>
        </p:blipFill>
        <p:spPr>
          <a:xfrm>
            <a:off x="0" y="7233"/>
            <a:ext cx="24377650" cy="6183260"/>
          </a:xfrm>
        </p:spPr>
      </p:pic>
    </p:spTree>
    <p:extLst>
      <p:ext uri="{BB962C8B-B14F-4D97-AF65-F5344CB8AC3E}">
        <p14:creationId xmlns:p14="http://schemas.microsoft.com/office/powerpoint/2010/main" val="56293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384916" y="11261322"/>
            <a:ext cx="4474348" cy="1077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080"/>
              </a:lnSpc>
            </a:pPr>
            <a:r>
              <a:rPr lang="en-US" sz="2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But what plays the mischief with </a:t>
            </a:r>
            <a:r>
              <a:rPr lang="en-US" sz="24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this masterly.</a:t>
            </a:r>
            <a:endParaRPr lang="en-US" sz="24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14991" y="2"/>
            <a:ext cx="13762658" cy="13723092"/>
          </a:xfrm>
          <a:prstGeom prst="rect">
            <a:avLst/>
          </a:prstGeom>
          <a:solidFill>
            <a:srgbClr val="363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52514" y="1920084"/>
            <a:ext cx="1128071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Sparsity is critical for scalable neuromorphic hardware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330111" y="6645676"/>
            <a:ext cx="9870509" cy="5288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The brain uses primarily two forms of sparsity: Small-World and Scale-Free.</a:t>
            </a:r>
          </a:p>
          <a:p>
            <a:pPr marL="342900" indent="-342900">
              <a:lnSpc>
                <a:spcPts val="4080"/>
              </a:lnSpc>
              <a:buFont typeface="Arial" panose="020B0604020202020204" pitchFamily="34" charset="0"/>
              <a:buChar char="•"/>
            </a:pPr>
            <a:endParaRPr lang="en-US" sz="42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marL="342900" indent="-3429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These forms of sparsity minimize wiring cost while maximizing network efficiency.</a:t>
            </a:r>
          </a:p>
          <a:p>
            <a:pPr marL="342900" indent="-342900">
              <a:lnSpc>
                <a:spcPts val="4080"/>
              </a:lnSpc>
              <a:buFont typeface="Arial" panose="020B0604020202020204" pitchFamily="34" charset="0"/>
              <a:buChar char="•"/>
            </a:pPr>
            <a:endParaRPr lang="en-US" sz="42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marL="342900" indent="-3429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They allow the wiring density to scale at the same rate as the neuron density.</a:t>
            </a:r>
            <a:endParaRPr lang="en-US" sz="24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marL="342900" indent="-342900">
              <a:lnSpc>
                <a:spcPts val="408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200620" y="762000"/>
            <a:ext cx="906828" cy="906828"/>
            <a:chOff x="4106487" y="1582175"/>
            <a:chExt cx="931026" cy="931026"/>
          </a:xfrm>
        </p:grpSpPr>
        <p:grpSp>
          <p:nvGrpSpPr>
            <p:cNvPr id="20" name="Group 19"/>
            <p:cNvGrpSpPr/>
            <p:nvPr/>
          </p:nvGrpSpPr>
          <p:grpSpPr>
            <a:xfrm rot="10800000">
              <a:off x="4106487" y="1943649"/>
              <a:ext cx="931026" cy="208077"/>
              <a:chOff x="1" y="6525928"/>
              <a:chExt cx="9143999" cy="332072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" y="6525928"/>
                <a:ext cx="5515276" cy="3320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515277" y="6525928"/>
                <a:ext cx="3628723" cy="3320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 rot="5400000">
              <a:off x="4106486" y="1943649"/>
              <a:ext cx="931026" cy="208077"/>
              <a:chOff x="1" y="6525928"/>
              <a:chExt cx="9143999" cy="33207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" y="6525928"/>
                <a:ext cx="5515276" cy="3320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515277" y="6525928"/>
                <a:ext cx="3628723" cy="3320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/>
              </a:p>
            </p:txBody>
          </p:sp>
        </p:grpSp>
      </p:grp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E0034D4-6890-4E53-9B12-6AA8E38626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r="4342"/>
          <a:stretch>
            <a:fillRect/>
          </a:stretch>
        </p:blipFill>
        <p:spPr>
          <a:xfrm>
            <a:off x="-176040" y="7094"/>
            <a:ext cx="10614991" cy="13716000"/>
          </a:xfrm>
        </p:spPr>
      </p:pic>
    </p:spTree>
    <p:extLst>
      <p:ext uri="{BB962C8B-B14F-4D97-AF65-F5344CB8AC3E}">
        <p14:creationId xmlns:p14="http://schemas.microsoft.com/office/powerpoint/2010/main" val="122024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2188825" y="2403863"/>
            <a:ext cx="1104744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Natural sparsity can be achieved with random </a:t>
            </a:r>
            <a:r>
              <a:rPr lang="en-US" sz="7500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memristive</a:t>
            </a:r>
            <a:r>
              <a:rPr lang="en-US" sz="75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nanowires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188824" y="6828886"/>
            <a:ext cx="110474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>
                <a:latin typeface="Lato Light" charset="0"/>
                <a:ea typeface="Lato Light" charset="0"/>
                <a:cs typeface="Lato Light" charset="0"/>
              </a:rPr>
              <a:t>The wires mimic 1-D structures of biological neurons: axons and dendrites.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200" dirty="0">
              <a:latin typeface="Lato Light" charset="0"/>
              <a:ea typeface="Lato Light" charset="0"/>
              <a:cs typeface="Lato Light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>
                <a:latin typeface="Lato Light" charset="0"/>
                <a:ea typeface="Lato Light" charset="0"/>
                <a:cs typeface="Lato Light" charset="0"/>
              </a:rPr>
              <a:t>Memristive coating forms artificial synapses at interface with silicon neurons.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00971" y="5551614"/>
            <a:ext cx="57808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OUR AGENDA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315B96-7667-4BAB-B882-A423DA821E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0" y="2470975"/>
            <a:ext cx="10378343" cy="804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1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384916" y="11261322"/>
            <a:ext cx="4474348" cy="1077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080"/>
              </a:lnSpc>
            </a:pPr>
            <a:r>
              <a:rPr lang="en-US" sz="2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But what plays the mischief with </a:t>
            </a:r>
            <a:r>
              <a:rPr lang="en-US" sz="24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this masterly.</a:t>
            </a:r>
            <a:endParaRPr lang="en-US" sz="24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14991" y="2"/>
            <a:ext cx="13762658" cy="13723092"/>
          </a:xfrm>
          <a:prstGeom prst="rect">
            <a:avLst/>
          </a:prstGeom>
          <a:solidFill>
            <a:srgbClr val="363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52514" y="1920084"/>
            <a:ext cx="112807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Memristive</a:t>
            </a:r>
            <a:r>
              <a:rPr lang="en-US" sz="75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 Nanowire Neural Network (MN</a:t>
            </a:r>
            <a:r>
              <a:rPr lang="en-US" sz="7500" b="1" baseline="300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3</a:t>
            </a:r>
            <a:r>
              <a:rPr lang="en-US" sz="75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330111" y="6237125"/>
            <a:ext cx="10777337" cy="3772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Excellent scaling characteristics: ~ 1 billion trainable parameters per cm</a:t>
            </a:r>
            <a:r>
              <a:rPr lang="en-US" sz="4200" baseline="300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2</a:t>
            </a:r>
            <a:r>
              <a:rPr lang="en-US" sz="42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 [1].</a:t>
            </a:r>
          </a:p>
          <a:p>
            <a:pPr marL="342900" indent="-342900">
              <a:lnSpc>
                <a:spcPts val="4080"/>
              </a:lnSpc>
              <a:buFont typeface="Arial" panose="020B0604020202020204" pitchFamily="34" charset="0"/>
              <a:buChar char="•"/>
            </a:pPr>
            <a:endParaRPr lang="en-US" sz="42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marL="342900" indent="-3429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Intrinsic small-world connectivity [1].</a:t>
            </a:r>
          </a:p>
          <a:p>
            <a:pPr marL="342900" indent="-342900">
              <a:lnSpc>
                <a:spcPts val="4080"/>
              </a:lnSpc>
              <a:buFont typeface="Arial" panose="020B0604020202020204" pitchFamily="34" charset="0"/>
              <a:buChar char="•"/>
            </a:pPr>
            <a:endParaRPr lang="en-US" sz="42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marL="342900" indent="-3429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Supports both reservoir computing [2] and deep learning [3] algorithms.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2200620" y="762000"/>
            <a:ext cx="906828" cy="906828"/>
            <a:chOff x="4106487" y="1582175"/>
            <a:chExt cx="931026" cy="931026"/>
          </a:xfrm>
        </p:grpSpPr>
        <p:grpSp>
          <p:nvGrpSpPr>
            <p:cNvPr id="20" name="Group 19"/>
            <p:cNvGrpSpPr/>
            <p:nvPr/>
          </p:nvGrpSpPr>
          <p:grpSpPr>
            <a:xfrm rot="10800000">
              <a:off x="4106487" y="1943649"/>
              <a:ext cx="931026" cy="208077"/>
              <a:chOff x="1" y="6525928"/>
              <a:chExt cx="9143999" cy="332072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" y="6525928"/>
                <a:ext cx="5515276" cy="3320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515277" y="6525928"/>
                <a:ext cx="3628723" cy="3320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 rot="5400000">
              <a:off x="4106486" y="1943649"/>
              <a:ext cx="931026" cy="208077"/>
              <a:chOff x="1" y="6525928"/>
              <a:chExt cx="9143999" cy="33207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" y="6525928"/>
                <a:ext cx="5515276" cy="3320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515277" y="6525928"/>
                <a:ext cx="3628723" cy="3320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/>
              </a:p>
            </p:txBody>
          </p:sp>
        </p:grpSp>
      </p:grp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314DCE5-E57D-4E80-B592-5E5E7CCF1F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r="3175"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C3BAC9-6F99-4E32-B279-8B30DB843A02}"/>
              </a:ext>
            </a:extLst>
          </p:cNvPr>
          <p:cNvSpPr/>
          <p:nvPr/>
        </p:nvSpPr>
        <p:spPr>
          <a:xfrm>
            <a:off x="11172825" y="11023943"/>
            <a:ext cx="1275756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[1] R. Pantone, J. Kendall, and J. Nino, “</a:t>
            </a:r>
            <a:r>
              <a:rPr lang="en-US" sz="2200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Memristive</a:t>
            </a:r>
            <a:r>
              <a:rPr lang="en-US" sz="22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 Nanowires Exhibit Small-World    Connectivity,” </a:t>
            </a:r>
            <a:r>
              <a:rPr lang="en-US" sz="2200" i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Neural Networks</a:t>
            </a:r>
            <a:r>
              <a:rPr lang="en-US" sz="22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 (in press).</a:t>
            </a:r>
          </a:p>
          <a:p>
            <a:r>
              <a:rPr lang="en-US" sz="2200" dirty="0">
                <a:solidFill>
                  <a:schemeClr val="bg1"/>
                </a:solidFill>
                <a:latin typeface="Lato" charset="0"/>
              </a:rPr>
              <a:t>[2] L. Suarez, J. Kendall, and J. Nino, “Evaluation of the Computational Capabilities of a </a:t>
            </a:r>
            <a:r>
              <a:rPr lang="en-US" sz="2200" dirty="0" err="1">
                <a:solidFill>
                  <a:schemeClr val="bg1"/>
                </a:solidFill>
                <a:latin typeface="Lato" charset="0"/>
              </a:rPr>
              <a:t>Memristive</a:t>
            </a:r>
            <a:r>
              <a:rPr lang="en-US" sz="2200" dirty="0">
                <a:solidFill>
                  <a:schemeClr val="bg1"/>
                </a:solidFill>
                <a:latin typeface="Lato" charset="0"/>
              </a:rPr>
              <a:t> Random Network (MN3) under the context of Reservoir Computing Mathematical and Computational Analysis,” </a:t>
            </a:r>
            <a:r>
              <a:rPr lang="en-US" sz="2200" i="1" dirty="0">
                <a:solidFill>
                  <a:schemeClr val="bg1"/>
                </a:solidFill>
                <a:latin typeface="Lato" charset="0"/>
              </a:rPr>
              <a:t>Neural Networks</a:t>
            </a:r>
            <a:r>
              <a:rPr lang="en-US" sz="2200" dirty="0">
                <a:solidFill>
                  <a:schemeClr val="bg1"/>
                </a:solidFill>
                <a:latin typeface="Lato" charset="0"/>
              </a:rPr>
              <a:t> (in press).</a:t>
            </a:r>
          </a:p>
          <a:p>
            <a:r>
              <a:rPr lang="en-US" sz="2200" dirty="0">
                <a:solidFill>
                  <a:schemeClr val="bg1"/>
                </a:solidFill>
                <a:latin typeface="Lato" charset="0"/>
              </a:rPr>
              <a:t>[3] J. Kendall and J. Nino, Deep Learning in Bipartite </a:t>
            </a:r>
            <a:r>
              <a:rPr lang="en-US" sz="2200" dirty="0" err="1">
                <a:solidFill>
                  <a:schemeClr val="bg1"/>
                </a:solidFill>
                <a:latin typeface="Lato" charset="0"/>
              </a:rPr>
              <a:t>Memristive</a:t>
            </a:r>
            <a:r>
              <a:rPr lang="en-US" sz="2200" dirty="0">
                <a:solidFill>
                  <a:schemeClr val="bg1"/>
                </a:solidFill>
                <a:latin typeface="Lato" charset="0"/>
              </a:rPr>
              <a:t> Networks. U.S. Patent Application No. 15/985,212. Unpublished (filing date 05/21/2018).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6416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0C81AC1-4861-4D0A-94A9-EAB69860C243}"/>
              </a:ext>
            </a:extLst>
          </p:cNvPr>
          <p:cNvSpPr txBox="1"/>
          <p:nvPr/>
        </p:nvSpPr>
        <p:spPr>
          <a:xfrm>
            <a:off x="1411119" y="2549531"/>
            <a:ext cx="69338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MN</a:t>
            </a:r>
            <a:r>
              <a:rPr lang="en-US" sz="7500" b="1" baseline="30000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3</a:t>
            </a:r>
            <a:r>
              <a:rPr lang="en-US" sz="75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Proof of Concept</a:t>
            </a:r>
            <a:endParaRPr lang="en-US" sz="7500" b="1" baseline="30000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EBD679-4483-49F8-8FE6-D801A59AA0F3}"/>
              </a:ext>
            </a:extLst>
          </p:cNvPr>
          <p:cNvSpPr txBox="1"/>
          <p:nvPr/>
        </p:nvSpPr>
        <p:spPr>
          <a:xfrm>
            <a:off x="1574186" y="5903490"/>
            <a:ext cx="78183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>
                <a:latin typeface="Lato Light" charset="0"/>
                <a:ea typeface="Lato Light" charset="0"/>
                <a:cs typeface="Lato Light" charset="0"/>
              </a:rPr>
              <a:t>100 electrode ball-grid array.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200" dirty="0">
              <a:latin typeface="Lato Light" charset="0"/>
              <a:ea typeface="Lato Light" charset="0"/>
              <a:cs typeface="Lato Light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>
                <a:latin typeface="Lato Light" charset="0"/>
                <a:ea typeface="Lato Light" charset="0"/>
                <a:cs typeface="Lato Light" charset="0"/>
              </a:rPr>
              <a:t>22 </a:t>
            </a:r>
            <a:r>
              <a:rPr lang="en-US" sz="4200" dirty="0" err="1">
                <a:latin typeface="Lato Light" charset="0"/>
                <a:ea typeface="Lato Light" charset="0"/>
                <a:cs typeface="Lato Light" charset="0"/>
              </a:rPr>
              <a:t>μm</a:t>
            </a:r>
            <a:r>
              <a:rPr lang="en-US" sz="4200" dirty="0">
                <a:latin typeface="Lato Light" charset="0"/>
                <a:ea typeface="Lato Light" charset="0"/>
                <a:cs typeface="Lato Light" charset="0"/>
              </a:rPr>
              <a:t> diameter tungsten wires (W).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200" dirty="0">
              <a:latin typeface="Lato Light" charset="0"/>
              <a:ea typeface="Lato Light" charset="0"/>
              <a:cs typeface="Lato Light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>
                <a:latin typeface="Lato Light" charset="0"/>
                <a:ea typeface="Lato Light" charset="0"/>
                <a:cs typeface="Lato Light" charset="0"/>
              </a:rPr>
              <a:t>Wires oxidized at 400 </a:t>
            </a:r>
            <a:r>
              <a:rPr lang="en-US" sz="4200" dirty="0"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°</a:t>
            </a:r>
            <a:r>
              <a:rPr lang="en-US" sz="4200" dirty="0">
                <a:latin typeface="Lato Light" charset="0"/>
                <a:ea typeface="Lato Light" charset="0"/>
                <a:cs typeface="Lato Light" charset="0"/>
              </a:rPr>
              <a:t>C to form a </a:t>
            </a:r>
            <a:r>
              <a:rPr lang="en-US" sz="4200" dirty="0" err="1">
                <a:latin typeface="Lato Light" charset="0"/>
                <a:ea typeface="Lato Light" charset="0"/>
                <a:cs typeface="Lato Light" charset="0"/>
              </a:rPr>
              <a:t>memristive</a:t>
            </a:r>
            <a:r>
              <a:rPr lang="en-US" sz="4200" dirty="0">
                <a:latin typeface="Lato Light" charset="0"/>
                <a:ea typeface="Lato Light" charset="0"/>
                <a:cs typeface="Lato Light" charset="0"/>
              </a:rPr>
              <a:t> coating tungsten oxide (</a:t>
            </a:r>
            <a:r>
              <a:rPr lang="en-US" sz="4200" dirty="0" err="1">
                <a:latin typeface="Lato Light" charset="0"/>
                <a:ea typeface="Lato Light" charset="0"/>
                <a:cs typeface="Lato Light" charset="0"/>
              </a:rPr>
              <a:t>WO</a:t>
            </a:r>
            <a:r>
              <a:rPr lang="en-US" sz="4200" baseline="-25000" dirty="0" err="1">
                <a:latin typeface="Lato Light" charset="0"/>
                <a:ea typeface="Lato Light" charset="0"/>
                <a:cs typeface="Lato Light" charset="0"/>
              </a:rPr>
              <a:t>x</a:t>
            </a:r>
            <a:r>
              <a:rPr lang="en-US" sz="4200" dirty="0">
                <a:latin typeface="Lato Light" charset="0"/>
                <a:ea typeface="Lato Light" charset="0"/>
                <a:cs typeface="Lato Light" charset="0"/>
              </a:rPr>
              <a:t>).</a:t>
            </a:r>
            <a:endParaRPr lang="en-US" sz="4200" baseline="-25000" dirty="0"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E3EB3A-91AA-4A02-BA6A-56194C044B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885" y="2089635"/>
            <a:ext cx="13120765" cy="984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87500" y="4510088"/>
            <a:ext cx="6526213" cy="453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86838" y="4510088"/>
            <a:ext cx="6527800" cy="453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386175" y="4510088"/>
            <a:ext cx="6527800" cy="453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817207" y="2011481"/>
            <a:ext cx="127432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MN</a:t>
            </a:r>
            <a:r>
              <a:rPr lang="en-US" sz="7500" b="1" baseline="30000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3</a:t>
            </a:r>
            <a:r>
              <a:rPr lang="en-US" sz="75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Hardware Details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05416" y="9561112"/>
            <a:ext cx="51470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Single W-</a:t>
            </a:r>
            <a:r>
              <a:rPr lang="en-US" sz="4200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WO</a:t>
            </a:r>
            <a:r>
              <a:rPr lang="en-US" sz="4200" b="1" baseline="-25000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x</a:t>
            </a:r>
            <a:r>
              <a:rPr lang="en-US" sz="42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Wire</a:t>
            </a:r>
            <a:endParaRPr lang="en-US" sz="4200" b="1" baseline="-25000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2668" y="10368796"/>
            <a:ext cx="5815878" cy="17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000" dirty="0">
                <a:latin typeface="Lato" charset="0"/>
                <a:ea typeface="Lato" charset="0"/>
                <a:cs typeface="Lato" charset="0"/>
              </a:rPr>
              <a:t>A thin layer of tungsten oxide is thermally grown on the 22 </a:t>
            </a:r>
            <a:r>
              <a:rPr lang="el-GR" sz="3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μ</a:t>
            </a:r>
            <a:r>
              <a:rPr lang="en-US" sz="3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 </a:t>
            </a:r>
            <a:r>
              <a:rPr lang="en-US" sz="3000" dirty="0">
                <a:latin typeface="Lato" charset="0"/>
                <a:ea typeface="Lato" charset="0"/>
                <a:cs typeface="Lato" charset="0"/>
              </a:rPr>
              <a:t>diameter wires.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111623" y="9561112"/>
            <a:ext cx="62098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MN</a:t>
            </a:r>
            <a:r>
              <a:rPr lang="en-US" sz="4200" b="1" baseline="30000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3</a:t>
            </a:r>
            <a:r>
              <a:rPr lang="en-US" sz="42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with Ag Electrodes</a:t>
            </a:r>
            <a:endParaRPr lang="en-US" sz="4200" b="1" baseline="30000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07977" y="10368796"/>
            <a:ext cx="5815878" cy="17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000" dirty="0">
                <a:latin typeface="Lato" charset="0"/>
                <a:ea typeface="Lato" charset="0"/>
                <a:cs typeface="Lato" charset="0"/>
              </a:rPr>
              <a:t>Wires are randomly deposited on an electrode array and connected to the array using silver paste.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937293" y="9561112"/>
            <a:ext cx="556620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W/</a:t>
            </a:r>
            <a:r>
              <a:rPr lang="en-US" sz="4200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WO</a:t>
            </a:r>
            <a:r>
              <a:rPr lang="en-US" sz="4200" b="1" baseline="-25000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x</a:t>
            </a:r>
            <a:r>
              <a:rPr lang="en-US" sz="42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/Ag I-V Curve</a:t>
            </a:r>
            <a:endParaRPr lang="en-US" sz="4200" b="1" baseline="-25000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610120" y="10368796"/>
            <a:ext cx="6178859" cy="17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000" dirty="0">
                <a:latin typeface="Lato" charset="0"/>
                <a:ea typeface="Lato" charset="0"/>
                <a:cs typeface="Lato" charset="0"/>
              </a:rPr>
              <a:t>Resulting I-V curves for the tungsten wires with Ag top electrode.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AA795D9-EBCD-4374-93F4-0008C15F858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" r="6893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EBDC09B-B4D5-44AC-95B5-3CF87B828A1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>
            <a:fillRect/>
          </a:stretch>
        </p:blipFill>
        <p:spPr>
          <a:xfrm>
            <a:off x="16386489" y="4441068"/>
            <a:ext cx="6527299" cy="4607657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F3B2E0FD-E067-40CA-8238-7D5BF177732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2" b="57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490592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384916" y="11261322"/>
            <a:ext cx="4474348" cy="1077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080"/>
              </a:lnSpc>
            </a:pPr>
            <a:r>
              <a:rPr lang="en-US" sz="2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But what plays the mischief with </a:t>
            </a:r>
            <a:r>
              <a:rPr lang="en-US" sz="24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this masterly.</a:t>
            </a:r>
            <a:endParaRPr lang="en-US" sz="24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14991" y="2"/>
            <a:ext cx="13762658" cy="13723092"/>
          </a:xfrm>
          <a:prstGeom prst="rect">
            <a:avLst/>
          </a:prstGeom>
          <a:solidFill>
            <a:srgbClr val="363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52514" y="1920084"/>
            <a:ext cx="95314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Analog Spiking Neurons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330111" y="6237125"/>
            <a:ext cx="10777337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Axon Hillock model (Mead 1989).</a:t>
            </a:r>
          </a:p>
          <a:p>
            <a:pPr marL="342900" indent="-342900">
              <a:lnSpc>
                <a:spcPts val="4080"/>
              </a:lnSpc>
              <a:buFont typeface="Arial" panose="020B0604020202020204" pitchFamily="34" charset="0"/>
              <a:buChar char="•"/>
            </a:pPr>
            <a:endParaRPr lang="en-US" sz="42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marL="342900" indent="-3429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Built and tested with discrete components.</a:t>
            </a:r>
          </a:p>
          <a:p>
            <a:pPr marL="342900" indent="-342900">
              <a:lnSpc>
                <a:spcPts val="4080"/>
              </a:lnSpc>
              <a:buFont typeface="Arial" panose="020B0604020202020204" pitchFamily="34" charset="0"/>
              <a:buChar char="•"/>
            </a:pPr>
            <a:endParaRPr lang="en-US" sz="42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marL="342900" indent="-3429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Coupled with MN</a:t>
            </a:r>
            <a:r>
              <a:rPr lang="en-US" sz="4200" baseline="300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3</a:t>
            </a:r>
            <a:r>
              <a:rPr lang="en-US" sz="42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 memristor network through single-transistor synapses. </a:t>
            </a:r>
          </a:p>
          <a:p>
            <a:pPr marL="342900" indent="-342900">
              <a:lnSpc>
                <a:spcPts val="4080"/>
              </a:lnSpc>
              <a:buFont typeface="Arial" panose="020B0604020202020204" pitchFamily="34" charset="0"/>
              <a:buChar char="•"/>
            </a:pPr>
            <a:endParaRPr lang="en-US" sz="42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marL="342900" indent="-342900">
              <a:lnSpc>
                <a:spcPts val="4080"/>
              </a:lnSpc>
              <a:buFont typeface="Arial" panose="020B0604020202020204" pitchFamily="34" charset="0"/>
              <a:buChar char="•"/>
            </a:pPr>
            <a:endParaRPr lang="en-US" sz="42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200620" y="762000"/>
            <a:ext cx="906828" cy="906828"/>
            <a:chOff x="4106487" y="1582175"/>
            <a:chExt cx="931026" cy="931026"/>
          </a:xfrm>
        </p:grpSpPr>
        <p:grpSp>
          <p:nvGrpSpPr>
            <p:cNvPr id="20" name="Group 19"/>
            <p:cNvGrpSpPr/>
            <p:nvPr/>
          </p:nvGrpSpPr>
          <p:grpSpPr>
            <a:xfrm rot="10800000">
              <a:off x="4106487" y="1943649"/>
              <a:ext cx="931026" cy="208077"/>
              <a:chOff x="1" y="6525928"/>
              <a:chExt cx="9143999" cy="332072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" y="6525928"/>
                <a:ext cx="5515276" cy="3320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515277" y="6525928"/>
                <a:ext cx="3628723" cy="3320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 rot="5400000">
              <a:off x="4106486" y="1943649"/>
              <a:ext cx="931026" cy="208077"/>
              <a:chOff x="1" y="6525928"/>
              <a:chExt cx="9143999" cy="33207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" y="6525928"/>
                <a:ext cx="5515276" cy="3320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515277" y="6525928"/>
                <a:ext cx="3628723" cy="3320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/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9430D89-169C-4CC2-900A-346CFDE1A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80" y="173353"/>
            <a:ext cx="7931710" cy="69025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DEC42EF-DEFD-414C-89AE-CE17CEF03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7446"/>
            <a:ext cx="10614991" cy="641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400971" y="5551614"/>
            <a:ext cx="57808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OUR AGENDA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1FE87-1ACD-4068-9C34-C4430F083F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371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3726D1-8FD6-40B0-8CC1-5011D211BFD1}"/>
              </a:ext>
            </a:extLst>
          </p:cNvPr>
          <p:cNvSpPr txBox="1"/>
          <p:nvPr/>
        </p:nvSpPr>
        <p:spPr>
          <a:xfrm>
            <a:off x="12188825" y="2403863"/>
            <a:ext cx="105912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MN</a:t>
            </a:r>
            <a:r>
              <a:rPr lang="en-US" sz="7500" b="1" baseline="30000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3</a:t>
            </a:r>
            <a:r>
              <a:rPr lang="en-US" sz="75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-Based Liquid State Machine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93AC6F-C5C0-415A-B7B8-3CF728F28910}"/>
              </a:ext>
            </a:extLst>
          </p:cNvPr>
          <p:cNvSpPr txBox="1"/>
          <p:nvPr/>
        </p:nvSpPr>
        <p:spPr>
          <a:xfrm>
            <a:off x="12339744" y="6278471"/>
            <a:ext cx="110474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>
                <a:latin typeface="Lato Light" charset="0"/>
                <a:ea typeface="Lato Light" charset="0"/>
                <a:cs typeface="Lato Light" charset="0"/>
              </a:rPr>
              <a:t>Custom designed PCB with 40 axon-hillock spiking neurons.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200" dirty="0">
              <a:latin typeface="Lato Light" charset="0"/>
              <a:ea typeface="Lato Light" charset="0"/>
              <a:cs typeface="Lato Light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>
                <a:latin typeface="Lato Light" charset="0"/>
                <a:ea typeface="Lato Light" charset="0"/>
                <a:cs typeface="Lato Light" charset="0"/>
              </a:rPr>
              <a:t>10 input neurons with variable tuning curves.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200" dirty="0">
              <a:latin typeface="Lato Light" charset="0"/>
              <a:ea typeface="Lato Light" charset="0"/>
              <a:cs typeface="Lato Light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>
                <a:latin typeface="Lato Light" charset="0"/>
                <a:ea typeface="Lato Light" charset="0"/>
                <a:cs typeface="Lato Light" charset="0"/>
              </a:rPr>
              <a:t>Teensy 3.6 microcontroller and Altera FPGA for I/O and spike detection.</a:t>
            </a:r>
          </a:p>
        </p:txBody>
      </p:sp>
    </p:spTree>
    <p:extLst>
      <p:ext uri="{BB962C8B-B14F-4D97-AF65-F5344CB8AC3E}">
        <p14:creationId xmlns:p14="http://schemas.microsoft.com/office/powerpoint/2010/main" val="2260530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T - Momentum LIght">
      <a:dk1>
        <a:srgbClr val="999999"/>
      </a:dk1>
      <a:lt1>
        <a:srgbClr val="FFFFFF"/>
      </a:lt1>
      <a:dk2>
        <a:srgbClr val="494949"/>
      </a:dk2>
      <a:lt2>
        <a:srgbClr val="FFFFFF"/>
      </a:lt2>
      <a:accent1>
        <a:srgbClr val="1F98D8"/>
      </a:accent1>
      <a:accent2>
        <a:srgbClr val="229CCE"/>
      </a:accent2>
      <a:accent3>
        <a:srgbClr val="27A5C1"/>
      </a:accent3>
      <a:accent4>
        <a:srgbClr val="24B6AB"/>
      </a:accent4>
      <a:accent5>
        <a:srgbClr val="5BBD76"/>
      </a:accent5>
      <a:accent6>
        <a:srgbClr val="7DC34D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47686</TotalTime>
  <Words>557</Words>
  <Application>Microsoft Office PowerPoint</Application>
  <PresentationFormat>Custom</PresentationFormat>
  <Paragraphs>81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Lato</vt:lpstr>
      <vt:lpstr>Lato Heavy</vt:lpstr>
      <vt:lpstr>Lato Light</vt:lpstr>
      <vt:lpstr>Lato 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Presentations</dc:title>
  <dc:subject/>
  <dc:creator>Jack Kendall</dc:creator>
  <cp:keywords/>
  <dc:description/>
  <cp:lastModifiedBy>Jack Kendall</cp:lastModifiedBy>
  <cp:revision>4292</cp:revision>
  <dcterms:created xsi:type="dcterms:W3CDTF">2014-11-12T21:47:38Z</dcterms:created>
  <dcterms:modified xsi:type="dcterms:W3CDTF">2018-07-26T13:56:56Z</dcterms:modified>
  <cp:category/>
</cp:coreProperties>
</file>