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mpg" ContentType="video/m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79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6" r:id="rId15"/>
    <p:sldId id="269" r:id="rId16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E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0"/>
    <p:restoredTop sz="96402"/>
  </p:normalViewPr>
  <p:slideViewPr>
    <p:cSldViewPr snapToGrid="0" snapToObjects="1">
      <p:cViewPr>
        <p:scale>
          <a:sx n="120" d="100"/>
          <a:sy n="120" d="100"/>
        </p:scale>
        <p:origin x="640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890A8-0E22-0149-B6A0-5C18139FD517}" type="datetimeFigureOut">
              <a:rPr lang="en-US" smtClean="0"/>
              <a:t>7/18/18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B8349-193B-E340-9766-FC4038542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59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7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9783-1284-BB45-8314-CB359AC27DC4}" type="datetimeFigureOut">
              <a:rPr lang="en-US" smtClean="0"/>
              <a:t>7/18/18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32E4-9A8E-B94A-8EE3-886CC7F1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87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9783-1284-BB45-8314-CB359AC27DC4}" type="datetimeFigureOut">
              <a:rPr lang="en-US" smtClean="0"/>
              <a:t>7/18/18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32E4-9A8E-B94A-8EE3-886CC7F1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9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9783-1284-BB45-8314-CB359AC27DC4}" type="datetimeFigureOut">
              <a:rPr lang="en-US" smtClean="0"/>
              <a:t>7/18/18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32E4-9A8E-B94A-8EE3-886CC7F1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50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9783-1284-BB45-8314-CB359AC27DC4}" type="datetimeFigureOut">
              <a:rPr lang="en-US" smtClean="0"/>
              <a:t>7/18/18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32E4-9A8E-B94A-8EE3-886CC7F1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42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9783-1284-BB45-8314-CB359AC27DC4}" type="datetimeFigureOut">
              <a:rPr lang="en-US" smtClean="0"/>
              <a:t>7/18/18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32E4-9A8E-B94A-8EE3-886CC7F1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87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9783-1284-BB45-8314-CB359AC27DC4}" type="datetimeFigureOut">
              <a:rPr lang="en-US" smtClean="0"/>
              <a:t>7/18/18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32E4-9A8E-B94A-8EE3-886CC7F1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29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71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1B183EF-2F34-7749-9BA8-FCF1A10D7DC2}" type="datetimeFigureOut">
              <a:rPr lang="en-US" smtClean="0"/>
              <a:t>7/18/18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F1B0144-98CE-5E43-850C-F5DF127A20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" r="1271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624655" y="5083958"/>
            <a:ext cx="2090790" cy="1485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89" y="5257800"/>
            <a:ext cx="23622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/>
          <p:cNvSpPr txBox="1">
            <a:spLocks noChangeArrowheads="1"/>
          </p:cNvSpPr>
          <p:nvPr userDrawn="1"/>
        </p:nvSpPr>
        <p:spPr bwMode="auto">
          <a:xfrm>
            <a:off x="125361" y="6487319"/>
            <a:ext cx="33528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900" dirty="0" smtClean="0">
                <a:latin typeface="Helvetica" charset="0"/>
              </a:rPr>
              <a:t>3011 Malibu Canyon Road  Malibu, CA 90265</a:t>
            </a:r>
          </a:p>
        </p:txBody>
      </p:sp>
      <p:sp>
        <p:nvSpPr>
          <p:cNvPr id="12" name="Text Box 38"/>
          <p:cNvSpPr txBox="1">
            <a:spLocks noChangeArrowheads="1"/>
          </p:cNvSpPr>
          <p:nvPr userDrawn="1"/>
        </p:nvSpPr>
        <p:spPr bwMode="auto">
          <a:xfrm>
            <a:off x="3821061" y="6516688"/>
            <a:ext cx="5283200" cy="231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900" b="1" dirty="0" smtClean="0">
                <a:latin typeface="Arial Narrow" charset="0"/>
                <a:ea typeface="ヒラギノ角ゴ Pro W3" charset="0"/>
                <a:cs typeface="ヒラギノ角ゴ Pro W3" charset="0"/>
              </a:rPr>
              <a:t>  This document may contain technology subject to U.S. Export controls.</a:t>
            </a:r>
          </a:p>
        </p:txBody>
      </p:sp>
      <p:sp>
        <p:nvSpPr>
          <p:cNvPr id="13" name="Rectangle 14"/>
          <p:cNvSpPr>
            <a:spLocks noChangeArrowheads="1"/>
          </p:cNvSpPr>
          <p:nvPr userDrawn="1"/>
        </p:nvSpPr>
        <p:spPr bwMode="auto">
          <a:xfrm>
            <a:off x="6138811" y="6396038"/>
            <a:ext cx="29464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r>
              <a:rPr lang="en-US" altLang="x-none" sz="600" b="1" dirty="0" smtClean="0">
                <a:ea typeface="ヒラギノ角ゴ Pro W3" charset="-128"/>
              </a:rPr>
              <a:t>© 2018  HRL Laboratories, LLC. 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200554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30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0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183EF-2F34-7749-9BA8-FCF1A10D7DC2}" type="datetimeFigureOut">
              <a:rPr lang="en-US" smtClean="0"/>
              <a:t>7/18/18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B0144-98CE-5E43-850C-F5DF127A20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" r="1271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624655" y="5083958"/>
            <a:ext cx="2090790" cy="1485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89" y="5257800"/>
            <a:ext cx="23622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/>
          <p:cNvSpPr txBox="1">
            <a:spLocks noChangeArrowheads="1"/>
          </p:cNvSpPr>
          <p:nvPr userDrawn="1"/>
        </p:nvSpPr>
        <p:spPr bwMode="auto">
          <a:xfrm>
            <a:off x="125361" y="6487319"/>
            <a:ext cx="33528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900" dirty="0" smtClean="0">
                <a:latin typeface="Helvetica" charset="0"/>
              </a:rPr>
              <a:t>3011 Malibu Canyon Road  Malibu, CA 90265</a:t>
            </a:r>
          </a:p>
        </p:txBody>
      </p:sp>
      <p:sp>
        <p:nvSpPr>
          <p:cNvPr id="12" name="Text Box 38"/>
          <p:cNvSpPr txBox="1">
            <a:spLocks noChangeArrowheads="1"/>
          </p:cNvSpPr>
          <p:nvPr userDrawn="1"/>
        </p:nvSpPr>
        <p:spPr bwMode="auto">
          <a:xfrm>
            <a:off x="3821061" y="6516688"/>
            <a:ext cx="5283200" cy="231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900" b="1" dirty="0" smtClean="0">
                <a:latin typeface="Arial Narrow" charset="0"/>
                <a:ea typeface="ヒラギノ角ゴ Pro W3" charset="0"/>
                <a:cs typeface="ヒラギノ角ゴ Pro W3" charset="0"/>
              </a:rPr>
              <a:t>  This document may contain technology subject to U.S. Export controls.</a:t>
            </a:r>
          </a:p>
        </p:txBody>
      </p:sp>
      <p:sp>
        <p:nvSpPr>
          <p:cNvPr id="13" name="Rectangle 14"/>
          <p:cNvSpPr>
            <a:spLocks noChangeArrowheads="1"/>
          </p:cNvSpPr>
          <p:nvPr userDrawn="1"/>
        </p:nvSpPr>
        <p:spPr bwMode="auto">
          <a:xfrm>
            <a:off x="6138811" y="6396038"/>
            <a:ext cx="29464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r>
              <a:rPr lang="en-US" altLang="x-none" sz="600" b="1" dirty="0" smtClean="0">
                <a:ea typeface="ヒラギノ角ゴ Pro W3" charset="-128"/>
              </a:rPr>
              <a:t>© 2018  HRL Laboratories, LLC. 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379516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9783-1284-BB45-8314-CB359AC27DC4}" type="datetimeFigureOut">
              <a:rPr lang="en-US" smtClean="0"/>
              <a:t>7/18/18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32E4-9A8E-B94A-8EE3-886CC7F1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10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9783-1284-BB45-8314-CB359AC27DC4}" type="datetimeFigureOut">
              <a:rPr lang="en-US" smtClean="0"/>
              <a:t>7/18/18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32E4-9A8E-B94A-8EE3-886CC7F1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15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9783-1284-BB45-8314-CB359AC27DC4}" type="datetimeFigureOut">
              <a:rPr lang="en-US" smtClean="0"/>
              <a:t>7/18/18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32E4-9A8E-B94A-8EE3-886CC7F1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75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9783-1284-BB45-8314-CB359AC27DC4}" type="datetimeFigureOut">
              <a:rPr lang="en-US" smtClean="0"/>
              <a:t>7/18/18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32E4-9A8E-B94A-8EE3-886CC7F1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8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7" Type="http://schemas.openxmlformats.org/officeDocument/2006/relationships/image" Target="../media/image2.jpe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5" Type="http://schemas.openxmlformats.org/officeDocument/2006/relationships/image" Target="../media/image2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6"/>
          <a:stretch/>
        </p:blipFill>
        <p:spPr bwMode="auto">
          <a:xfrm>
            <a:off x="0" y="5715001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Top Bar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8"/>
          <p:cNvSpPr txBox="1">
            <a:spLocks noChangeArrowheads="1"/>
          </p:cNvSpPr>
          <p:nvPr userDrawn="1"/>
        </p:nvSpPr>
        <p:spPr bwMode="auto">
          <a:xfrm>
            <a:off x="3099545" y="6551612"/>
            <a:ext cx="5283200" cy="231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900" b="1" dirty="0" smtClean="0">
                <a:latin typeface="Arial Narrow" charset="0"/>
                <a:ea typeface="ヒラギノ角ゴ Pro W3" charset="0"/>
                <a:cs typeface="ヒラギノ角ゴ Pro W3" charset="0"/>
              </a:rPr>
              <a:t>  This document may contain technology subject to U.S. Export controls.</a:t>
            </a:r>
          </a:p>
        </p:txBody>
      </p:sp>
      <p:sp>
        <p:nvSpPr>
          <p:cNvPr id="10" name="Rectangle 14"/>
          <p:cNvSpPr>
            <a:spLocks noChangeArrowheads="1"/>
          </p:cNvSpPr>
          <p:nvPr userDrawn="1"/>
        </p:nvSpPr>
        <p:spPr bwMode="auto">
          <a:xfrm>
            <a:off x="6197600" y="208756"/>
            <a:ext cx="29464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r>
              <a:rPr lang="en-US" altLang="x-none" sz="600" b="1" dirty="0" smtClean="0">
                <a:ea typeface="ヒラギノ角ゴ Pro W3" charset="-128"/>
              </a:rPr>
              <a:t>© 2018 HRL Laboratories, LLC.  All Rights Reserved</a:t>
            </a:r>
          </a:p>
        </p:txBody>
      </p: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54" y="5923758"/>
            <a:ext cx="13716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095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4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E9783-1284-BB45-8314-CB359AC27DC4}" type="datetimeFigureOut">
              <a:rPr lang="en-US" smtClean="0"/>
              <a:t>7/18/18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432E4-9A8E-B94A-8EE3-886CC7F119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6"/>
          <a:stretch/>
        </p:blipFill>
        <p:spPr bwMode="auto">
          <a:xfrm>
            <a:off x="0" y="5715001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Top Bar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8"/>
          <p:cNvSpPr txBox="1">
            <a:spLocks noChangeArrowheads="1"/>
          </p:cNvSpPr>
          <p:nvPr userDrawn="1"/>
        </p:nvSpPr>
        <p:spPr bwMode="auto">
          <a:xfrm>
            <a:off x="3099545" y="6551612"/>
            <a:ext cx="5283200" cy="231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900" b="1" dirty="0" smtClean="0">
                <a:latin typeface="Arial Narrow" charset="0"/>
                <a:ea typeface="ヒラギノ角ゴ Pro W3" charset="0"/>
                <a:cs typeface="ヒラギノ角ゴ Pro W3" charset="0"/>
              </a:rPr>
              <a:t>  This document may contain technology subject to U.S. Export controls.</a:t>
            </a:r>
          </a:p>
        </p:txBody>
      </p:sp>
      <p:sp>
        <p:nvSpPr>
          <p:cNvPr id="10" name="Rectangle 14"/>
          <p:cNvSpPr>
            <a:spLocks noChangeArrowheads="1"/>
          </p:cNvSpPr>
          <p:nvPr userDrawn="1"/>
        </p:nvSpPr>
        <p:spPr bwMode="auto">
          <a:xfrm>
            <a:off x="6197600" y="208756"/>
            <a:ext cx="29464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r>
              <a:rPr lang="en-US" altLang="x-none" sz="600" b="1" dirty="0" smtClean="0">
                <a:ea typeface="ヒラギノ角ゴ Pro W3" charset="-128"/>
              </a:rPr>
              <a:t>© 2018 HRL Laboratories, LLC.  All Rights Reserved</a:t>
            </a:r>
          </a:p>
        </p:txBody>
      </p: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54" y="5923758"/>
            <a:ext cx="13716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22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6.emf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image" Target="../media/image19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444" y="899825"/>
            <a:ext cx="7772400" cy="957290"/>
          </a:xfrm>
        </p:spPr>
        <p:txBody>
          <a:bodyPr>
            <a:no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Dynamical Systems Approach to </a:t>
            </a:r>
            <a:r>
              <a:rPr lang="en-US" sz="4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Neuromorphic</a:t>
            </a:r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Computation of Conditional Probabilities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6844" y="2177840"/>
            <a:ext cx="6858000" cy="1655762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Nigel </a:t>
            </a:r>
            <a:r>
              <a:rPr lang="en-US" dirty="0" err="1" smtClean="0">
                <a:solidFill>
                  <a:schemeClr val="bg1"/>
                </a:solidFill>
              </a:rPr>
              <a:t>Stepp</a:t>
            </a:r>
            <a:r>
              <a:rPr lang="en-US" dirty="0" smtClean="0">
                <a:solidFill>
                  <a:schemeClr val="bg1"/>
                </a:solidFill>
              </a:rPr>
              <a:t> (presenter) &amp; </a:t>
            </a:r>
            <a:r>
              <a:rPr lang="en-US" dirty="0" err="1" smtClean="0">
                <a:solidFill>
                  <a:schemeClr val="bg1"/>
                </a:solidFill>
              </a:rPr>
              <a:t>Aruna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Jammalamadaka</a:t>
            </a:r>
            <a:endParaRPr lang="en-US" dirty="0" smtClean="0">
              <a:solidFill>
                <a:schemeClr val="bg1"/>
              </a:solidFill>
            </a:endParaRPr>
          </a:p>
          <a:p>
            <a:pPr algn="r"/>
            <a:r>
              <a:rPr lang="en-US" dirty="0" err="1" smtClean="0">
                <a:solidFill>
                  <a:schemeClr val="bg1"/>
                </a:solidFill>
              </a:rPr>
              <a:t>ndstepp@hrl.com</a:t>
            </a:r>
            <a:endParaRPr lang="en-US" dirty="0" smtClean="0">
              <a:solidFill>
                <a:schemeClr val="bg1"/>
              </a:solidFill>
            </a:endParaRP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Information &amp; Systems Sciences Laboratory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HRL Laboratories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Malibu, CA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Results with Hardware Restriction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207162"/>
            <a:ext cx="9177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+mn-lt"/>
              </a:rPr>
              <a:t>Red</a:t>
            </a:r>
            <a:r>
              <a:rPr lang="en-US" sz="1200" b="1" dirty="0">
                <a:latin typeface="+mn-lt"/>
              </a:rPr>
              <a:t> </a:t>
            </a:r>
            <a:r>
              <a:rPr lang="en-US" sz="1200" dirty="0">
                <a:latin typeface="+mn-lt"/>
              </a:rPr>
              <a:t>= </a:t>
            </a:r>
            <a:r>
              <a:rPr lang="en-US" sz="1200" dirty="0" smtClean="0">
                <a:latin typeface="+mn-lt"/>
              </a:rPr>
              <a:t>P(Y|X) ground </a:t>
            </a:r>
            <a:r>
              <a:rPr lang="en-US" sz="1200" dirty="0">
                <a:latin typeface="+mn-lt"/>
              </a:rPr>
              <a:t>truth probability used for </a:t>
            </a:r>
            <a:r>
              <a:rPr lang="en-US" sz="1200" dirty="0" smtClean="0">
                <a:latin typeface="+mn-lt"/>
              </a:rPr>
              <a:t>synthetic data generation, </a:t>
            </a:r>
            <a:r>
              <a:rPr lang="en-US" sz="1200" b="1" dirty="0" smtClean="0">
                <a:solidFill>
                  <a:srgbClr val="00B050"/>
                </a:solidFill>
                <a:latin typeface="+mn-lt"/>
              </a:rPr>
              <a:t>Green</a:t>
            </a:r>
            <a:r>
              <a:rPr lang="en-US" sz="1200" b="1" dirty="0" smtClean="0">
                <a:latin typeface="+mn-lt"/>
              </a:rPr>
              <a:t> </a:t>
            </a:r>
            <a:r>
              <a:rPr lang="en-US" sz="1200" dirty="0">
                <a:latin typeface="+mn-lt"/>
              </a:rPr>
              <a:t>= </a:t>
            </a:r>
            <a:r>
              <a:rPr lang="en-US" sz="1200" dirty="0" smtClean="0">
                <a:latin typeface="+mn-lt"/>
              </a:rPr>
              <a:t>Estimate of actual P(Y|X) spikes fed into the PCU, </a:t>
            </a:r>
            <a:r>
              <a:rPr lang="en-US" sz="1200" b="1" dirty="0" smtClean="0">
                <a:solidFill>
                  <a:srgbClr val="76B6F2">
                    <a:lumMod val="50000"/>
                  </a:srgbClr>
                </a:solidFill>
                <a:latin typeface="Arial"/>
              </a:rPr>
              <a:t>Blue</a:t>
            </a:r>
            <a:r>
              <a:rPr lang="en-US" sz="12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= </a:t>
            </a:r>
            <a:r>
              <a:rPr lang="en-US" sz="1200" dirty="0" smtClean="0">
                <a:solidFill>
                  <a:prstClr val="black"/>
                </a:solidFill>
                <a:latin typeface="Arial"/>
              </a:rPr>
              <a:t>weight values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5" r="7500"/>
          <a:stretch/>
        </p:blipFill>
        <p:spPr>
          <a:xfrm>
            <a:off x="740228" y="1342984"/>
            <a:ext cx="7598229" cy="3736606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88287" y="5663205"/>
            <a:ext cx="6687879" cy="476726"/>
          </a:xfrm>
          <a:prstGeom prst="roundRect">
            <a:avLst/>
          </a:prstGeom>
          <a:solidFill>
            <a:srgbClr val="76B6F2">
              <a:lumMod val="40000"/>
              <a:lumOff val="60000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kern="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Current implementation shows some saturation</a:t>
            </a:r>
            <a:endParaRPr lang="en-US" sz="2200" b="1" kern="0" dirty="0">
              <a:solidFill>
                <a:schemeClr val="accent1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42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298295" cy="1325563"/>
          </a:xfrm>
        </p:spPr>
        <p:txBody>
          <a:bodyPr/>
          <a:lstStyle/>
          <a:p>
            <a:r>
              <a:rPr lang="en-US" sz="4000" dirty="0" smtClean="0"/>
              <a:t>Composition and Scaling of PCUs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21128" y="1186938"/>
            <a:ext cx="88058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We can connect this functional unit to form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The networks learn conditionals in first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In second stage, weights are fixed and we can read out various conditionals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Modular composition enables neuromorphic compiler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73" y="2704011"/>
            <a:ext cx="2421999" cy="264426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422470" y="4492533"/>
            <a:ext cx="1014487" cy="967741"/>
            <a:chOff x="3422470" y="4492533"/>
            <a:chExt cx="1014487" cy="967741"/>
          </a:xfrm>
        </p:grpSpPr>
        <p:sp>
          <p:nvSpPr>
            <p:cNvPr id="7" name="Rectangle 6"/>
            <p:cNvSpPr/>
            <p:nvPr/>
          </p:nvSpPr>
          <p:spPr bwMode="auto">
            <a:xfrm>
              <a:off x="3474720" y="4545874"/>
              <a:ext cx="914400" cy="91440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charset="0"/>
                </a:rPr>
                <a:t>M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22470" y="485938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x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49699" y="485938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n-lt"/>
                </a:rPr>
                <a:t>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88291" y="4492533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z</a:t>
              </a:r>
              <a:endParaRPr lang="en-US" sz="1600" dirty="0">
                <a:latin typeface="+mn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422470" y="2847703"/>
            <a:ext cx="1014487" cy="965031"/>
            <a:chOff x="3431241" y="2847703"/>
            <a:chExt cx="1014487" cy="965031"/>
          </a:xfrm>
        </p:grpSpPr>
        <p:sp>
          <p:nvSpPr>
            <p:cNvPr id="12" name="Rectangle 11"/>
            <p:cNvSpPr/>
            <p:nvPr/>
          </p:nvSpPr>
          <p:spPr bwMode="auto">
            <a:xfrm>
              <a:off x="3474720" y="2847703"/>
              <a:ext cx="914400" cy="91440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charset="0"/>
                </a:rPr>
                <a:t>C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31241" y="3135626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x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58470" y="3135626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+mn-lt"/>
                </a:rPr>
                <a:t>z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97062" y="3474180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n-lt"/>
                </a:rPr>
                <a:t>y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807781" y="3672200"/>
            <a:ext cx="484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/>
              </a:rPr>
              <a:t>=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6" idx="0"/>
            <a:endCxn id="5" idx="2"/>
          </p:cNvCxnSpPr>
          <p:nvPr/>
        </p:nvCxnSpPr>
        <p:spPr bwMode="auto">
          <a:xfrm flipH="1" flipV="1">
            <a:off x="3923149" y="3762103"/>
            <a:ext cx="8771" cy="730430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5878105" y="2737206"/>
            <a:ext cx="457200" cy="4572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charset="0"/>
              </a:rPr>
              <a:t>C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878105" y="3609698"/>
            <a:ext cx="457200" cy="4572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 Narrow" charset="0"/>
              </a:rPr>
              <a:t>M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917531" y="2737207"/>
            <a:ext cx="457200" cy="4572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charset="0"/>
              </a:rPr>
              <a:t>C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917531" y="3609698"/>
            <a:ext cx="457200" cy="4572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 Narrow" charset="0"/>
              </a:rPr>
              <a:t>M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460331" y="4401639"/>
            <a:ext cx="457200" cy="4572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 Narrow" charset="0"/>
              </a:rPr>
              <a:t>M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06942" y="365363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21891" y="365363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32222" y="365363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Z</a:t>
            </a:r>
          </a:p>
        </p:txBody>
      </p:sp>
      <p:cxnSp>
        <p:nvCxnSpPr>
          <p:cNvPr id="26" name="Elbow Connector 25"/>
          <p:cNvCxnSpPr>
            <a:endCxn id="37" idx="1"/>
          </p:cNvCxnSpPr>
          <p:nvPr/>
        </p:nvCxnSpPr>
        <p:spPr bwMode="auto">
          <a:xfrm rot="5400000" flipH="1" flipV="1">
            <a:off x="6154542" y="3259975"/>
            <a:ext cx="184666" cy="1341312"/>
          </a:xfrm>
          <a:prstGeom prst="bentConnector4">
            <a:avLst>
              <a:gd name="adj1" fmla="val -102570"/>
              <a:gd name="adj2" fmla="val 85527"/>
            </a:avLst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35" idx="0"/>
          </p:cNvCxnSpPr>
          <p:nvPr/>
        </p:nvCxnSpPr>
        <p:spPr bwMode="auto">
          <a:xfrm flipV="1">
            <a:off x="6106705" y="3194406"/>
            <a:ext cx="0" cy="415292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>
            <a:stCxn id="37" idx="0"/>
            <a:endCxn id="36" idx="2"/>
          </p:cNvCxnSpPr>
          <p:nvPr/>
        </p:nvCxnSpPr>
        <p:spPr bwMode="auto">
          <a:xfrm flipV="1">
            <a:off x="7146131" y="3194407"/>
            <a:ext cx="0" cy="415291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Elbow Connector 28"/>
          <p:cNvCxnSpPr>
            <a:stCxn id="41" idx="0"/>
            <a:endCxn id="36" idx="1"/>
          </p:cNvCxnSpPr>
          <p:nvPr/>
        </p:nvCxnSpPr>
        <p:spPr bwMode="auto">
          <a:xfrm rot="16200000" flipV="1">
            <a:off x="6962397" y="2920942"/>
            <a:ext cx="687825" cy="777556"/>
          </a:xfrm>
          <a:prstGeom prst="bentConnector4">
            <a:avLst>
              <a:gd name="adj1" fmla="val 33382"/>
              <a:gd name="adj2" fmla="val 129400"/>
            </a:avLst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>
            <a:endCxn id="35" idx="3"/>
          </p:cNvCxnSpPr>
          <p:nvPr/>
        </p:nvCxnSpPr>
        <p:spPr bwMode="auto">
          <a:xfrm flipH="1" flipV="1">
            <a:off x="6335305" y="3838298"/>
            <a:ext cx="255863" cy="18026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>
            <a:endCxn id="35" idx="1"/>
          </p:cNvCxnSpPr>
          <p:nvPr/>
        </p:nvCxnSpPr>
        <p:spPr bwMode="auto">
          <a:xfrm>
            <a:off x="5656263" y="3838298"/>
            <a:ext cx="221842" cy="0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H="1" flipV="1">
            <a:off x="7374731" y="3837904"/>
            <a:ext cx="255863" cy="18026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Elbow Connector 32"/>
          <p:cNvCxnSpPr/>
          <p:nvPr/>
        </p:nvCxnSpPr>
        <p:spPr bwMode="auto">
          <a:xfrm rot="5400000" flipH="1" flipV="1">
            <a:off x="5383249" y="3158776"/>
            <a:ext cx="687826" cy="301886"/>
          </a:xfrm>
          <a:prstGeom prst="bentConnector2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Elbow Connector 33"/>
          <p:cNvCxnSpPr>
            <a:endCxn id="38" idx="1"/>
          </p:cNvCxnSpPr>
          <p:nvPr/>
        </p:nvCxnSpPr>
        <p:spPr bwMode="auto">
          <a:xfrm rot="16200000" flipH="1">
            <a:off x="5337001" y="3506909"/>
            <a:ext cx="1893033" cy="353626"/>
          </a:xfrm>
          <a:prstGeom prst="bentConnector4">
            <a:avLst>
              <a:gd name="adj1" fmla="val -12076"/>
              <a:gd name="adj2" fmla="val -231666"/>
            </a:avLst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Elbow Connector 34"/>
          <p:cNvCxnSpPr>
            <a:stCxn id="36" idx="0"/>
            <a:endCxn id="38" idx="3"/>
          </p:cNvCxnSpPr>
          <p:nvPr/>
        </p:nvCxnSpPr>
        <p:spPr bwMode="auto">
          <a:xfrm rot="16200000" flipH="1" flipV="1">
            <a:off x="6085315" y="3569423"/>
            <a:ext cx="1893032" cy="228600"/>
          </a:xfrm>
          <a:prstGeom prst="bentConnector4">
            <a:avLst>
              <a:gd name="adj1" fmla="val -12076"/>
              <a:gd name="adj2" fmla="val -331429"/>
            </a:avLst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5907922" y="5171104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P(Y|X)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P(X|Z)</a:t>
            </a:r>
            <a:endParaRPr lang="en-US" sz="1800" dirty="0">
              <a:latin typeface="+mn-lt"/>
            </a:endParaRPr>
          </a:p>
        </p:txBody>
      </p:sp>
      <p:cxnSp>
        <p:nvCxnSpPr>
          <p:cNvPr id="37" name="Straight Arrow Connector 36"/>
          <p:cNvCxnSpPr>
            <a:stCxn id="38" idx="2"/>
          </p:cNvCxnSpPr>
          <p:nvPr/>
        </p:nvCxnSpPr>
        <p:spPr bwMode="auto">
          <a:xfrm>
            <a:off x="6688931" y="4858839"/>
            <a:ext cx="11836" cy="339096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Rectangle 37"/>
          <p:cNvSpPr/>
          <p:nvPr/>
        </p:nvSpPr>
        <p:spPr bwMode="auto">
          <a:xfrm>
            <a:off x="797442" y="2629580"/>
            <a:ext cx="1722474" cy="1058092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03274" y="4412365"/>
            <a:ext cx="1485014" cy="1047909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01287" y="256793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88288" y="4401639"/>
            <a:ext cx="324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</a:t>
            </a:r>
            <a:endParaRPr lang="en-US" sz="1600" dirty="0"/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1988287" y="5663205"/>
            <a:ext cx="6687879" cy="851297"/>
          </a:xfrm>
          <a:prstGeom prst="roundRect">
            <a:avLst/>
          </a:prstGeom>
          <a:solidFill>
            <a:srgbClr val="76B6F2">
              <a:lumMod val="40000"/>
              <a:lumOff val="60000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kern="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The functional unit can be compiled into networks for higher order computations </a:t>
            </a:r>
          </a:p>
        </p:txBody>
      </p:sp>
    </p:spTree>
    <p:extLst>
      <p:ext uri="{BB962C8B-B14F-4D97-AF65-F5344CB8AC3E}">
        <p14:creationId xmlns:p14="http://schemas.microsoft.com/office/powerpoint/2010/main" val="2116328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Structure Learning</a:t>
            </a:r>
            <a:endParaRPr lang="en-US" sz="4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66" y="2906306"/>
            <a:ext cx="3189176" cy="26741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305" y="2906306"/>
            <a:ext cx="3891615" cy="291871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9098" y="1339702"/>
            <a:ext cx="8272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Using a fully-connected network of PCUs, </a:t>
            </a:r>
            <a:r>
              <a:rPr lang="en-US" smtClean="0"/>
              <a:t>conditional structure can be extracted from data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51466" y="2265155"/>
            <a:ext cx="3189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Bayesian Graphical Model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5443524" y="2265155"/>
            <a:ext cx="3189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Learned Conditionals</a:t>
            </a:r>
            <a:endParaRPr lang="en-US" sz="2000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073888" y="5029200"/>
            <a:ext cx="1722475" cy="21265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7559749" y="3965942"/>
            <a:ext cx="595424" cy="425302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577338" y="4190196"/>
            <a:ext cx="1541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Learned Transitive </a:t>
            </a:r>
            <a:r>
              <a:rPr lang="en-US" dirty="0" smtClean="0"/>
              <a:t>Closure</a:t>
            </a:r>
            <a:endParaRPr lang="en-US" dirty="0"/>
          </a:p>
        </p:txBody>
      </p:sp>
      <p:sp>
        <p:nvSpPr>
          <p:cNvPr id="32" name="Freeform 31"/>
          <p:cNvSpPr/>
          <p:nvPr/>
        </p:nvSpPr>
        <p:spPr>
          <a:xfrm>
            <a:off x="2562447" y="4654826"/>
            <a:ext cx="1297172" cy="887897"/>
          </a:xfrm>
          <a:custGeom>
            <a:avLst/>
            <a:gdLst>
              <a:gd name="connsiteX0" fmla="*/ 0 w 1307804"/>
              <a:gd name="connsiteY0" fmla="*/ 467832 h 1141421"/>
              <a:gd name="connsiteX1" fmla="*/ 669851 w 1307804"/>
              <a:gd name="connsiteY1" fmla="*/ 1137684 h 1141421"/>
              <a:gd name="connsiteX2" fmla="*/ 1041990 w 1307804"/>
              <a:gd name="connsiteY2" fmla="*/ 202019 h 1141421"/>
              <a:gd name="connsiteX3" fmla="*/ 1307804 w 1307804"/>
              <a:gd name="connsiteY3" fmla="*/ 0 h 1141421"/>
              <a:gd name="connsiteX0" fmla="*/ 0 w 1307804"/>
              <a:gd name="connsiteY0" fmla="*/ 467832 h 892221"/>
              <a:gd name="connsiteX1" fmla="*/ 563526 w 1307804"/>
              <a:gd name="connsiteY1" fmla="*/ 882503 h 892221"/>
              <a:gd name="connsiteX2" fmla="*/ 1041990 w 1307804"/>
              <a:gd name="connsiteY2" fmla="*/ 202019 h 892221"/>
              <a:gd name="connsiteX3" fmla="*/ 1307804 w 1307804"/>
              <a:gd name="connsiteY3" fmla="*/ 0 h 892221"/>
              <a:gd name="connsiteX0" fmla="*/ 0 w 1307804"/>
              <a:gd name="connsiteY0" fmla="*/ 467832 h 893355"/>
              <a:gd name="connsiteX1" fmla="*/ 563526 w 1307804"/>
              <a:gd name="connsiteY1" fmla="*/ 882503 h 893355"/>
              <a:gd name="connsiteX2" fmla="*/ 967562 w 1307804"/>
              <a:gd name="connsiteY2" fmla="*/ 180753 h 893355"/>
              <a:gd name="connsiteX3" fmla="*/ 1307804 w 1307804"/>
              <a:gd name="connsiteY3" fmla="*/ 0 h 893355"/>
              <a:gd name="connsiteX0" fmla="*/ 0 w 1297172"/>
              <a:gd name="connsiteY0" fmla="*/ 457200 h 882723"/>
              <a:gd name="connsiteX1" fmla="*/ 563526 w 1297172"/>
              <a:gd name="connsiteY1" fmla="*/ 871871 h 882723"/>
              <a:gd name="connsiteX2" fmla="*/ 967562 w 1297172"/>
              <a:gd name="connsiteY2" fmla="*/ 170121 h 882723"/>
              <a:gd name="connsiteX3" fmla="*/ 1297172 w 1297172"/>
              <a:gd name="connsiteY3" fmla="*/ 0 h 882723"/>
              <a:gd name="connsiteX0" fmla="*/ 0 w 1297172"/>
              <a:gd name="connsiteY0" fmla="*/ 459434 h 887897"/>
              <a:gd name="connsiteX1" fmla="*/ 563526 w 1297172"/>
              <a:gd name="connsiteY1" fmla="*/ 874105 h 887897"/>
              <a:gd name="connsiteX2" fmla="*/ 1010093 w 1297172"/>
              <a:gd name="connsiteY2" fmla="*/ 119192 h 887897"/>
              <a:gd name="connsiteX3" fmla="*/ 1297172 w 1297172"/>
              <a:gd name="connsiteY3" fmla="*/ 2234 h 88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7172" h="887897">
                <a:moveTo>
                  <a:pt x="0" y="459434"/>
                </a:moveTo>
                <a:cubicBezTo>
                  <a:pt x="248093" y="816511"/>
                  <a:pt x="395177" y="930812"/>
                  <a:pt x="563526" y="874105"/>
                </a:cubicBezTo>
                <a:cubicBezTo>
                  <a:pt x="731875" y="817398"/>
                  <a:pt x="887819" y="264504"/>
                  <a:pt x="1010093" y="119192"/>
                </a:cubicBezTo>
                <a:cubicBezTo>
                  <a:pt x="1132367" y="-26120"/>
                  <a:pt x="1297172" y="2234"/>
                  <a:pt x="1297172" y="2234"/>
                </a:cubicBezTo>
              </a:path>
            </a:pathLst>
          </a:custGeom>
          <a:noFill/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4890977" y="4182420"/>
            <a:ext cx="2583711" cy="503611"/>
          </a:xfrm>
          <a:custGeom>
            <a:avLst/>
            <a:gdLst>
              <a:gd name="connsiteX0" fmla="*/ 0 w 2583711"/>
              <a:gd name="connsiteY0" fmla="*/ 488856 h 522779"/>
              <a:gd name="connsiteX1" fmla="*/ 2147776 w 2583711"/>
              <a:gd name="connsiteY1" fmla="*/ 478224 h 522779"/>
              <a:gd name="connsiteX2" fmla="*/ 2243470 w 2583711"/>
              <a:gd name="connsiteY2" fmla="*/ 52922 h 522779"/>
              <a:gd name="connsiteX3" fmla="*/ 2583711 w 2583711"/>
              <a:gd name="connsiteY3" fmla="*/ 21024 h 522779"/>
              <a:gd name="connsiteX0" fmla="*/ 0 w 2583711"/>
              <a:gd name="connsiteY0" fmla="*/ 474828 h 505193"/>
              <a:gd name="connsiteX1" fmla="*/ 2147776 w 2583711"/>
              <a:gd name="connsiteY1" fmla="*/ 464196 h 505193"/>
              <a:gd name="connsiteX2" fmla="*/ 2275368 w 2583711"/>
              <a:gd name="connsiteY2" fmla="*/ 92057 h 505193"/>
              <a:gd name="connsiteX3" fmla="*/ 2583711 w 2583711"/>
              <a:gd name="connsiteY3" fmla="*/ 6996 h 505193"/>
              <a:gd name="connsiteX0" fmla="*/ 0 w 2583711"/>
              <a:gd name="connsiteY0" fmla="*/ 477711 h 508076"/>
              <a:gd name="connsiteX1" fmla="*/ 2147776 w 2583711"/>
              <a:gd name="connsiteY1" fmla="*/ 467079 h 508076"/>
              <a:gd name="connsiteX2" fmla="*/ 2275368 w 2583711"/>
              <a:gd name="connsiteY2" fmla="*/ 94940 h 508076"/>
              <a:gd name="connsiteX3" fmla="*/ 2583711 w 2583711"/>
              <a:gd name="connsiteY3" fmla="*/ 9879 h 508076"/>
              <a:gd name="connsiteX0" fmla="*/ 0 w 2583711"/>
              <a:gd name="connsiteY0" fmla="*/ 474639 h 503611"/>
              <a:gd name="connsiteX1" fmla="*/ 2147776 w 2583711"/>
              <a:gd name="connsiteY1" fmla="*/ 464007 h 503611"/>
              <a:gd name="connsiteX2" fmla="*/ 2264736 w 2583711"/>
              <a:gd name="connsiteY2" fmla="*/ 113133 h 503611"/>
              <a:gd name="connsiteX3" fmla="*/ 2583711 w 2583711"/>
              <a:gd name="connsiteY3" fmla="*/ 6807 h 50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3711" h="503611">
                <a:moveTo>
                  <a:pt x="0" y="474639"/>
                </a:moveTo>
                <a:cubicBezTo>
                  <a:pt x="886932" y="505651"/>
                  <a:pt x="1770320" y="524258"/>
                  <a:pt x="2147776" y="464007"/>
                </a:cubicBezTo>
                <a:cubicBezTo>
                  <a:pt x="2525232" y="403756"/>
                  <a:pt x="2192080" y="210598"/>
                  <a:pt x="2264736" y="113133"/>
                </a:cubicBezTo>
                <a:cubicBezTo>
                  <a:pt x="2337392" y="15668"/>
                  <a:pt x="2449918" y="-15344"/>
                  <a:pt x="2583711" y="6807"/>
                </a:cubicBezTo>
              </a:path>
            </a:pathLst>
          </a:custGeom>
          <a:noFill/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2594344" y="3180597"/>
            <a:ext cx="3157870" cy="540799"/>
          </a:xfrm>
          <a:custGeom>
            <a:avLst/>
            <a:gdLst>
              <a:gd name="connsiteX0" fmla="*/ 0 w 3051544"/>
              <a:gd name="connsiteY0" fmla="*/ 252684 h 518498"/>
              <a:gd name="connsiteX1" fmla="*/ 935665 w 3051544"/>
              <a:gd name="connsiteY1" fmla="*/ 8135 h 518498"/>
              <a:gd name="connsiteX2" fmla="*/ 3051544 w 3051544"/>
              <a:gd name="connsiteY2" fmla="*/ 518498 h 518498"/>
              <a:gd name="connsiteX0" fmla="*/ 0 w 3115340"/>
              <a:gd name="connsiteY0" fmla="*/ 253197 h 529644"/>
              <a:gd name="connsiteX1" fmla="*/ 935665 w 3115340"/>
              <a:gd name="connsiteY1" fmla="*/ 8648 h 529644"/>
              <a:gd name="connsiteX2" fmla="*/ 3115340 w 3115340"/>
              <a:gd name="connsiteY2" fmla="*/ 529644 h 529644"/>
              <a:gd name="connsiteX0" fmla="*/ 0 w 3157870"/>
              <a:gd name="connsiteY0" fmla="*/ 253719 h 540799"/>
              <a:gd name="connsiteX1" fmla="*/ 935665 w 3157870"/>
              <a:gd name="connsiteY1" fmla="*/ 9170 h 540799"/>
              <a:gd name="connsiteX2" fmla="*/ 3157870 w 3157870"/>
              <a:gd name="connsiteY2" fmla="*/ 540799 h 54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57870" h="540799">
                <a:moveTo>
                  <a:pt x="0" y="253719"/>
                </a:moveTo>
                <a:cubicBezTo>
                  <a:pt x="213537" y="109293"/>
                  <a:pt x="409353" y="-38677"/>
                  <a:pt x="935665" y="9170"/>
                </a:cubicBezTo>
                <a:cubicBezTo>
                  <a:pt x="1461977" y="57017"/>
                  <a:pt x="3157870" y="540799"/>
                  <a:pt x="3157870" y="540799"/>
                </a:cubicBezTo>
              </a:path>
            </a:pathLst>
          </a:custGeom>
          <a:noFill/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4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Fault Diagnostics - Simulation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910126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Arial"/>
                <a:ea typeface="MS PGothic" pitchFamily="34" charset="-128"/>
              </a:rPr>
              <a:t>Using 6 simulated fault sources, learn conditional probability structure:</a:t>
            </a:r>
          </a:p>
          <a:p>
            <a:pPr marL="342900" indent="-342900">
              <a:buFont typeface="Arial" panose="020B0604020202020204" pitchFamily="34" charset="0"/>
              <a:buChar char="–"/>
            </a:pPr>
            <a:r>
              <a:rPr lang="en-US" sz="1600" dirty="0" smtClean="0">
                <a:solidFill>
                  <a:prstClr val="black"/>
                </a:solidFill>
                <a:latin typeface="Arial"/>
                <a:ea typeface="MS PGothic" pitchFamily="34" charset="-128"/>
              </a:rPr>
              <a:t>For readability, only faults </a:t>
            </a:r>
            <a:r>
              <a:rPr lang="en-US" sz="1600" b="1" dirty="0" smtClean="0">
                <a:solidFill>
                  <a:prstClr val="black"/>
                </a:solidFill>
                <a:latin typeface="Arial"/>
                <a:ea typeface="MS PGothic" pitchFamily="34" charset="-128"/>
              </a:rPr>
              <a:t>1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MS PGothic" pitchFamily="34" charset="-128"/>
              </a:rPr>
              <a:t> and </a:t>
            </a:r>
            <a:r>
              <a:rPr lang="en-US" sz="1600" b="1" dirty="0" smtClean="0">
                <a:solidFill>
                  <a:prstClr val="black"/>
                </a:solidFill>
                <a:latin typeface="Arial"/>
                <a:ea typeface="MS PGothic" pitchFamily="34" charset="-128"/>
              </a:rPr>
              <a:t>4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MS PGothic" pitchFamily="34" charset="-128"/>
              </a:rPr>
              <a:t> against others</a:t>
            </a:r>
          </a:p>
          <a:p>
            <a:pPr marL="342900" indent="-342900">
              <a:buFont typeface="Arial" panose="020B0604020202020204" pitchFamily="34" charset="0"/>
              <a:buChar char="–"/>
            </a:pPr>
            <a:r>
              <a:rPr lang="en-US" sz="1600" dirty="0" smtClean="0">
                <a:solidFill>
                  <a:prstClr val="black"/>
                </a:solidFill>
                <a:latin typeface="Arial"/>
                <a:ea typeface="MS PGothic" pitchFamily="34" charset="-128"/>
              </a:rPr>
              <a:t>Identifies conditional dependence over time</a:t>
            </a:r>
          </a:p>
          <a:p>
            <a:pPr marL="342900" indent="-342900">
              <a:buFont typeface="Arial" panose="020B0604020202020204" pitchFamily="34" charset="0"/>
              <a:buChar char="–"/>
            </a:pPr>
            <a:r>
              <a:rPr lang="en-US" sz="1600" dirty="0" smtClean="0">
                <a:solidFill>
                  <a:prstClr val="black"/>
                </a:solidFill>
                <a:latin typeface="Arial"/>
                <a:ea typeface="MS PGothic" pitchFamily="34" charset="-128"/>
              </a:rPr>
              <a:t>Demonstrates inherent smoothing ability</a:t>
            </a:r>
          </a:p>
          <a:p>
            <a:endParaRPr lang="en-US" sz="1600" dirty="0">
              <a:solidFill>
                <a:prstClr val="black"/>
              </a:solidFill>
              <a:latin typeface="Arial"/>
              <a:ea typeface="MS PGothic" pitchFamily="34" charset="-128"/>
            </a:endParaRPr>
          </a:p>
          <a:p>
            <a:r>
              <a:rPr lang="en-US" sz="1600" dirty="0" smtClean="0">
                <a:solidFill>
                  <a:prstClr val="black"/>
                </a:solidFill>
                <a:latin typeface="Arial"/>
                <a:ea typeface="MS PGothic" pitchFamily="34" charset="-128"/>
              </a:rPr>
              <a:t>Method has also been applied to real aircraft fault messages</a:t>
            </a:r>
          </a:p>
          <a:p>
            <a:endParaRPr lang="en-US" sz="1600" dirty="0">
              <a:solidFill>
                <a:prstClr val="black"/>
              </a:solidFill>
              <a:latin typeface="Arial"/>
              <a:ea typeface="MS PGothic" pitchFamily="34" charset="-128"/>
            </a:endParaRPr>
          </a:p>
          <a:p>
            <a:endParaRPr lang="en-US" sz="1600" dirty="0" smtClean="0">
              <a:solidFill>
                <a:prstClr val="black"/>
              </a:solidFill>
              <a:latin typeface="Arial"/>
              <a:ea typeface="MS PGothic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26" y="1408695"/>
            <a:ext cx="3273810" cy="2452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27" y="1408695"/>
            <a:ext cx="3273808" cy="24528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53150" y="1255053"/>
            <a:ext cx="2571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+mn-lt"/>
              </a:rPr>
              <a:t>Time series for P(6|1)</a:t>
            </a:r>
            <a:endParaRPr lang="en-US" sz="1600" b="1" dirty="0">
              <a:latin typeface="+mn-lt"/>
            </a:endParaRPr>
          </a:p>
        </p:txBody>
      </p:sp>
      <p:pic>
        <p:nvPicPr>
          <p:cNvPr id="8" name="mmsg_cond_spikes_synth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555" y="1366275"/>
            <a:ext cx="5562171" cy="2218756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988287" y="5663205"/>
            <a:ext cx="6687879" cy="476726"/>
          </a:xfrm>
          <a:prstGeom prst="roundRect">
            <a:avLst/>
          </a:prstGeom>
          <a:solidFill>
            <a:srgbClr val="76B6F2">
              <a:lumMod val="40000"/>
              <a:lumOff val="60000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kern="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Synaptic weights track conditional structure</a:t>
            </a:r>
            <a:endParaRPr lang="en-US" sz="2200" b="1" kern="0" dirty="0">
              <a:solidFill>
                <a:schemeClr val="accent1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60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444" y="899825"/>
            <a:ext cx="7772400" cy="957290"/>
          </a:xfrm>
        </p:spPr>
        <p:txBody>
          <a:bodyPr>
            <a:noAutofit/>
          </a:bodyPr>
          <a:lstStyle/>
          <a:p>
            <a:pPr algn="r"/>
            <a:r>
              <a:rPr lang="en-US" sz="4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Thank You</a:t>
            </a:r>
            <a:endParaRPr lang="en-US" sz="4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418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127" y="308480"/>
            <a:ext cx="8862649" cy="1325563"/>
          </a:xfrm>
        </p:spPr>
        <p:txBody>
          <a:bodyPr/>
          <a:lstStyle/>
          <a:p>
            <a:r>
              <a:rPr lang="en-US" sz="4000" dirty="0"/>
              <a:t>Why </a:t>
            </a:r>
            <a:r>
              <a:rPr lang="en-US" sz="4000" dirty="0" err="1"/>
              <a:t>Neuromorphic</a:t>
            </a:r>
            <a:r>
              <a:rPr lang="en-US" sz="4000" dirty="0"/>
              <a:t> Bayesian </a:t>
            </a:r>
            <a:r>
              <a:rPr lang="en-US" sz="4000" dirty="0" smtClean="0"/>
              <a:t>Inference?</a:t>
            </a:r>
            <a:endParaRPr lang="en-US" sz="4000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777781" y="3832256"/>
            <a:ext cx="2406837" cy="1214229"/>
          </a:xfrm>
          <a:prstGeom prst="roundRect">
            <a:avLst/>
          </a:prstGeom>
          <a:solidFill>
            <a:srgbClr val="A379BB">
              <a:lumMod val="60000"/>
              <a:lumOff val="4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MS PGothic" pitchFamily="34" charset="-128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3377474" y="3840109"/>
            <a:ext cx="2406837" cy="1214229"/>
          </a:xfrm>
          <a:prstGeom prst="roundRect">
            <a:avLst/>
          </a:prstGeom>
          <a:solidFill>
            <a:srgbClr val="7E6BC9">
              <a:lumMod val="60000"/>
              <a:lumOff val="4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MS PGothic" pitchFamily="34" charset="-128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939067" y="3833216"/>
            <a:ext cx="2406837" cy="1214229"/>
          </a:xfrm>
          <a:prstGeom prst="roundRect">
            <a:avLst/>
          </a:prstGeom>
          <a:solidFill>
            <a:srgbClr val="6585CF">
              <a:lumMod val="60000"/>
              <a:lumOff val="4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MS PGothic" pitchFamily="34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66800" y="1554109"/>
            <a:ext cx="2362200" cy="1219200"/>
            <a:chOff x="685800" y="2209800"/>
            <a:chExt cx="2362200" cy="1219200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685800" y="2209800"/>
              <a:ext cx="2362200" cy="1219200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dash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MS PGothic" pitchFamily="34" charset="-128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974558" y="2514600"/>
              <a:ext cx="304800" cy="304800"/>
            </a:xfrm>
            <a:prstGeom prst="ellipse">
              <a:avLst/>
            </a:prstGeom>
            <a:solidFill>
              <a:srgbClr val="6BB1C9">
                <a:lumMod val="60000"/>
                <a:lumOff val="40000"/>
              </a:srgbClr>
            </a:solidFill>
            <a:ln w="19050" cap="flat" cmpd="sng" algn="ctr">
              <a:solidFill>
                <a:srgbClr val="6BB1C9">
                  <a:lumMod val="75000"/>
                </a:srgb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MS PGothic" pitchFamily="34" charset="-128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2514600" y="2482516"/>
              <a:ext cx="304800" cy="304800"/>
            </a:xfrm>
            <a:prstGeom prst="ellipse">
              <a:avLst/>
            </a:prstGeom>
            <a:solidFill>
              <a:srgbClr val="6BB1C9">
                <a:lumMod val="60000"/>
                <a:lumOff val="40000"/>
              </a:srgbClr>
            </a:solidFill>
            <a:ln w="19050" cap="flat" cmpd="sng" algn="ctr">
              <a:solidFill>
                <a:srgbClr val="6BB1C9">
                  <a:lumMod val="75000"/>
                </a:srgb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MS PGothic" pitchFamily="34" charset="-128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1451810" y="2971800"/>
              <a:ext cx="304800" cy="304800"/>
            </a:xfrm>
            <a:prstGeom prst="ellipse">
              <a:avLst/>
            </a:prstGeom>
            <a:solidFill>
              <a:srgbClr val="6BB1C9">
                <a:lumMod val="60000"/>
                <a:lumOff val="40000"/>
              </a:srgbClr>
            </a:solidFill>
            <a:ln w="19050" cap="flat" cmpd="sng" algn="ctr">
              <a:solidFill>
                <a:srgbClr val="6BB1C9">
                  <a:lumMod val="75000"/>
                </a:srgb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MS PGothic" pitchFamily="34" charset="-128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1752600" y="2362200"/>
              <a:ext cx="304800" cy="304800"/>
            </a:xfrm>
            <a:prstGeom prst="ellipse">
              <a:avLst/>
            </a:prstGeom>
            <a:solidFill>
              <a:srgbClr val="6BB1C9">
                <a:lumMod val="60000"/>
                <a:lumOff val="40000"/>
              </a:srgbClr>
            </a:solidFill>
            <a:ln w="19050" cap="flat" cmpd="sng" algn="ctr">
              <a:solidFill>
                <a:srgbClr val="6BB1C9">
                  <a:lumMod val="75000"/>
                </a:srgb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MS PGothic" pitchFamily="34" charset="-128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2133600" y="2819400"/>
              <a:ext cx="304800" cy="304800"/>
            </a:xfrm>
            <a:prstGeom prst="ellipse">
              <a:avLst/>
            </a:prstGeom>
            <a:solidFill>
              <a:srgbClr val="6BB1C9">
                <a:lumMod val="60000"/>
                <a:lumOff val="40000"/>
              </a:srgbClr>
            </a:solidFill>
            <a:ln w="19050" cap="flat" cmpd="sng" algn="ctr">
              <a:solidFill>
                <a:srgbClr val="6BB1C9">
                  <a:lumMod val="75000"/>
                </a:srgb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MS PGothic" pitchFamily="34" charset="-128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47010" y="2683042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/>
                  <a:ea typeface="MS PGothic" pitchFamily="34" charset="-128"/>
                </a:rPr>
                <a:t>?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28800" y="2814935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/>
                  <a:ea typeface="MS PGothic" pitchFamily="34" charset="-128"/>
                </a:rPr>
                <a:t>?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71600" y="2357735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/>
                  <a:ea typeface="MS PGothic" pitchFamily="34" charset="-128"/>
                </a:rPr>
                <a:t>?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33600" y="2362200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Arial"/>
                  <a:ea typeface="MS PGothic" pitchFamily="34" charset="-128"/>
                </a:rPr>
                <a:t>?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732786" y="1554109"/>
            <a:ext cx="2362200" cy="1219200"/>
            <a:chOff x="5410200" y="2136702"/>
            <a:chExt cx="2362200" cy="1219200"/>
          </a:xfrm>
        </p:grpSpPr>
        <p:sp>
          <p:nvSpPr>
            <p:cNvPr id="20" name="Rounded Rectangle 19"/>
            <p:cNvSpPr/>
            <p:nvPr/>
          </p:nvSpPr>
          <p:spPr bwMode="auto">
            <a:xfrm>
              <a:off x="5410200" y="2136702"/>
              <a:ext cx="2362200" cy="1219200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dash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MS PGothic" pitchFamily="34" charset="-128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5698958" y="2441502"/>
              <a:ext cx="304800" cy="304800"/>
            </a:xfrm>
            <a:prstGeom prst="ellipse">
              <a:avLst/>
            </a:prstGeom>
            <a:solidFill>
              <a:srgbClr val="6BB1C9">
                <a:lumMod val="60000"/>
                <a:lumOff val="40000"/>
              </a:srgbClr>
            </a:solidFill>
            <a:ln w="19050" cap="flat" cmpd="sng" algn="ctr">
              <a:solidFill>
                <a:srgbClr val="6BB1C9">
                  <a:lumMod val="75000"/>
                </a:srgb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MS PGothic" pitchFamily="34" charset="-128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7239000" y="2409418"/>
              <a:ext cx="304800" cy="304800"/>
            </a:xfrm>
            <a:prstGeom prst="ellipse">
              <a:avLst/>
            </a:prstGeom>
            <a:solidFill>
              <a:srgbClr val="6BB1C9">
                <a:lumMod val="60000"/>
                <a:lumOff val="40000"/>
              </a:srgbClr>
            </a:solidFill>
            <a:ln w="19050" cap="flat" cmpd="sng" algn="ctr">
              <a:solidFill>
                <a:srgbClr val="6BB1C9">
                  <a:lumMod val="75000"/>
                </a:srgb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MS PGothic" pitchFamily="34" charset="-128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6176210" y="2898702"/>
              <a:ext cx="304800" cy="304800"/>
            </a:xfrm>
            <a:prstGeom prst="ellipse">
              <a:avLst/>
            </a:prstGeom>
            <a:solidFill>
              <a:srgbClr val="6BB1C9">
                <a:lumMod val="60000"/>
                <a:lumOff val="40000"/>
              </a:srgbClr>
            </a:solidFill>
            <a:ln w="19050" cap="flat" cmpd="sng" algn="ctr">
              <a:solidFill>
                <a:srgbClr val="6BB1C9">
                  <a:lumMod val="75000"/>
                </a:srgb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MS PGothic" pitchFamily="34" charset="-128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6477000" y="2289102"/>
              <a:ext cx="304800" cy="304800"/>
            </a:xfrm>
            <a:prstGeom prst="ellipse">
              <a:avLst/>
            </a:prstGeom>
            <a:solidFill>
              <a:srgbClr val="6BB1C9">
                <a:lumMod val="60000"/>
                <a:lumOff val="40000"/>
              </a:srgbClr>
            </a:solidFill>
            <a:ln w="19050" cap="flat" cmpd="sng" algn="ctr">
              <a:solidFill>
                <a:srgbClr val="6BB1C9">
                  <a:lumMod val="75000"/>
                </a:srgb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MS PGothic" pitchFamily="34" charset="-128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6858000" y="2746302"/>
              <a:ext cx="304800" cy="304800"/>
            </a:xfrm>
            <a:prstGeom prst="ellipse">
              <a:avLst/>
            </a:prstGeom>
            <a:solidFill>
              <a:srgbClr val="6BB1C9">
                <a:lumMod val="60000"/>
                <a:lumOff val="40000"/>
              </a:srgbClr>
            </a:solidFill>
            <a:ln w="19050" cap="flat" cmpd="sng" algn="ctr">
              <a:solidFill>
                <a:srgbClr val="6BB1C9">
                  <a:lumMod val="75000"/>
                </a:srgb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MS PGothic" pitchFamily="34" charset="-128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 bwMode="auto">
            <a:xfrm>
              <a:off x="5959121" y="2701665"/>
              <a:ext cx="261726" cy="241674"/>
            </a:xfrm>
            <a:prstGeom prst="straightConnector1">
              <a:avLst/>
            </a:prstGeom>
            <a:solidFill>
              <a:srgbClr val="FFFFFF"/>
            </a:solidFill>
            <a:ln w="1905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flipH="1">
              <a:off x="6003758" y="2441502"/>
              <a:ext cx="473242" cy="152400"/>
            </a:xfrm>
            <a:prstGeom prst="straightConnector1">
              <a:avLst/>
            </a:prstGeom>
            <a:solidFill>
              <a:srgbClr val="FFFFFF"/>
            </a:solidFill>
            <a:ln w="1905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flipH="1">
              <a:off x="6436373" y="2593902"/>
              <a:ext cx="193027" cy="349437"/>
            </a:xfrm>
            <a:prstGeom prst="straightConnector1">
              <a:avLst/>
            </a:prstGeom>
            <a:solidFill>
              <a:srgbClr val="FFFFFF"/>
            </a:solidFill>
            <a:ln w="1905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737163" y="2549265"/>
              <a:ext cx="165474" cy="241674"/>
            </a:xfrm>
            <a:prstGeom prst="straightConnector1">
              <a:avLst/>
            </a:prstGeom>
            <a:solidFill>
              <a:srgbClr val="FFFFFF"/>
            </a:solidFill>
            <a:ln w="1905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 bwMode="auto">
            <a:xfrm flipV="1">
              <a:off x="7118163" y="2669581"/>
              <a:ext cx="165474" cy="121358"/>
            </a:xfrm>
            <a:prstGeom prst="straightConnector1">
              <a:avLst/>
            </a:prstGeom>
            <a:solidFill>
              <a:srgbClr val="FFFFFF"/>
            </a:solidFill>
            <a:ln w="1905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31" name="Straight Arrow Connector 30"/>
          <p:cNvCxnSpPr/>
          <p:nvPr/>
        </p:nvCxnSpPr>
        <p:spPr bwMode="auto">
          <a:xfrm>
            <a:off x="3429000" y="2163709"/>
            <a:ext cx="2303786" cy="0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3733800" y="1828047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/>
                <a:ea typeface="MS PGothic" pitchFamily="34" charset="-128"/>
              </a:rPr>
              <a:t>Learning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/>
                <a:ea typeface="MS PGothic" pitchFamily="34" charset="-128"/>
              </a:rPr>
              <a:t>Phase</a:t>
            </a:r>
            <a:endParaRPr lang="en-US" dirty="0">
              <a:solidFill>
                <a:prstClr val="black"/>
              </a:solidFill>
              <a:latin typeface="Arial"/>
              <a:ea typeface="MS PGothic" pitchFamily="34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00100" y="3985558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  <a:ea typeface="MS PGothic" pitchFamily="34" charset="-128"/>
              </a:rPr>
              <a:t>“What if” questions about part replacement</a:t>
            </a:r>
            <a:endParaRPr lang="en-US" sz="1800" b="1" dirty="0">
              <a:solidFill>
                <a:prstClr val="black">
                  <a:lumMod val="85000"/>
                  <a:lumOff val="15000"/>
                </a:prstClr>
              </a:solidFill>
              <a:latin typeface="Arial"/>
              <a:ea typeface="MS PGothic" pitchFamily="34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80874" y="3985558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  <a:ea typeface="MS PGothic" pitchFamily="34" charset="-128"/>
              </a:rPr>
              <a:t>“What if” questions about control actions</a:t>
            </a:r>
            <a:endParaRPr lang="en-US" sz="1800" b="1" dirty="0">
              <a:solidFill>
                <a:prstClr val="black">
                  <a:lumMod val="85000"/>
                  <a:lumOff val="15000"/>
                </a:prstClr>
              </a:solidFill>
              <a:latin typeface="Arial"/>
              <a:ea typeface="MS PGothic" pitchFamily="34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61386" y="3840109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  <a:ea typeface="MS PGothic" pitchFamily="34" charset="-128"/>
              </a:rPr>
              <a:t>Probabilistic prediction of events for current conditions</a:t>
            </a:r>
            <a:endParaRPr lang="en-US" sz="1800" b="1" dirty="0">
              <a:solidFill>
                <a:prstClr val="black">
                  <a:lumMod val="85000"/>
                  <a:lumOff val="15000"/>
                </a:prstClr>
              </a:solidFill>
              <a:latin typeface="Arial"/>
              <a:ea typeface="MS PGothic" pitchFamily="34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50494" y="1101879"/>
            <a:ext cx="2594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prstClr val="black"/>
                </a:solidFill>
                <a:latin typeface="Arial"/>
                <a:ea typeface="MS PGothic" pitchFamily="34" charset="-128"/>
              </a:rPr>
              <a:t>Complicated System</a:t>
            </a:r>
            <a:endParaRPr lang="en-US" sz="1800" dirty="0">
              <a:solidFill>
                <a:prstClr val="black"/>
              </a:solidFill>
              <a:latin typeface="Arial"/>
              <a:ea typeface="MS PGothic" pitchFamily="34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16480" y="1101879"/>
            <a:ext cx="2594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prstClr val="black"/>
                </a:solidFill>
                <a:latin typeface="Arial"/>
                <a:ea typeface="MS PGothic" pitchFamily="34" charset="-128"/>
              </a:rPr>
              <a:t>Interactions Known</a:t>
            </a:r>
            <a:endParaRPr lang="en-US" sz="1800" dirty="0">
              <a:solidFill>
                <a:prstClr val="black"/>
              </a:solidFill>
              <a:latin typeface="Arial"/>
              <a:ea typeface="MS PGothic" pitchFamily="34" charset="-128"/>
            </a:endParaRPr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6913886" y="2773309"/>
            <a:ext cx="0" cy="1058947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9" name="Elbow Connector 38"/>
          <p:cNvCxnSpPr/>
          <p:nvPr/>
        </p:nvCxnSpPr>
        <p:spPr bwMode="auto">
          <a:xfrm rot="5400000">
            <a:off x="5213990" y="2140213"/>
            <a:ext cx="1066800" cy="2332993"/>
          </a:xfrm>
          <a:prstGeom prst="bentConnector3">
            <a:avLst/>
          </a:prstGeom>
          <a:solidFill>
            <a:srgbClr val="FFFFFF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0" name="Elbow Connector 39"/>
          <p:cNvCxnSpPr/>
          <p:nvPr/>
        </p:nvCxnSpPr>
        <p:spPr bwMode="auto">
          <a:xfrm rot="5400000">
            <a:off x="3918070" y="836439"/>
            <a:ext cx="1058947" cy="4932686"/>
          </a:xfrm>
          <a:prstGeom prst="bentConnector3">
            <a:avLst/>
          </a:prstGeom>
          <a:solidFill>
            <a:srgbClr val="FFFFFF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3040240" y="2887282"/>
            <a:ext cx="3043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/>
                <a:ea typeface="MS PGothic" pitchFamily="34" charset="-128"/>
              </a:rPr>
              <a:t>Readout Phase</a:t>
            </a:r>
            <a:endParaRPr lang="en-US" dirty="0">
              <a:solidFill>
                <a:prstClr val="black"/>
              </a:solidFill>
              <a:latin typeface="Arial"/>
              <a:ea typeface="MS PGothic" pitchFamily="34" charset="-12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9892" y="5107331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prstClr val="black"/>
                </a:solidFill>
                <a:latin typeface="Arial"/>
                <a:ea typeface="MS PGothic" pitchFamily="34" charset="-128"/>
              </a:rPr>
              <a:t>Need to </a:t>
            </a:r>
            <a:r>
              <a:rPr lang="en-US" sz="1800" b="1" dirty="0" smtClean="0">
                <a:solidFill>
                  <a:prstClr val="black"/>
                </a:solidFill>
                <a:latin typeface="Arial"/>
                <a:ea typeface="MS PGothic" pitchFamily="34" charset="-128"/>
              </a:rPr>
              <a:t>measure probabilistic data </a:t>
            </a:r>
            <a:r>
              <a:rPr lang="en-US" sz="1800" dirty="0" smtClean="0">
                <a:solidFill>
                  <a:prstClr val="black"/>
                </a:solidFill>
                <a:latin typeface="Arial"/>
                <a:ea typeface="MS PGothic" pitchFamily="34" charset="-128"/>
              </a:rPr>
              <a:t>and </a:t>
            </a:r>
            <a:r>
              <a:rPr lang="en-US" sz="1800" b="1" dirty="0" smtClean="0">
                <a:solidFill>
                  <a:prstClr val="black"/>
                </a:solidFill>
                <a:latin typeface="Arial"/>
                <a:ea typeface="MS PGothic" pitchFamily="34" charset="-128"/>
              </a:rPr>
              <a:t>perform probabilistic computations.</a:t>
            </a:r>
          </a:p>
          <a:p>
            <a:pPr algn="ctr"/>
            <a:r>
              <a:rPr lang="en-US" sz="1800" dirty="0" smtClean="0">
                <a:solidFill>
                  <a:prstClr val="black"/>
                </a:solidFill>
                <a:latin typeface="Arial"/>
                <a:ea typeface="MS PGothic" pitchFamily="34" charset="-128"/>
              </a:rPr>
              <a:t>Applications like Fault Diagnostics must be </a:t>
            </a:r>
            <a:r>
              <a:rPr lang="en-US" sz="1800" b="1" dirty="0" smtClean="0">
                <a:solidFill>
                  <a:prstClr val="black"/>
                </a:solidFill>
                <a:latin typeface="Arial"/>
                <a:ea typeface="MS PGothic" pitchFamily="34" charset="-128"/>
              </a:rPr>
              <a:t>Scalable</a:t>
            </a:r>
            <a:r>
              <a:rPr lang="en-US" sz="1800" dirty="0" smtClean="0">
                <a:solidFill>
                  <a:prstClr val="black"/>
                </a:solidFill>
                <a:latin typeface="Arial"/>
                <a:ea typeface="MS PGothic" pitchFamily="34" charset="-128"/>
              </a:rPr>
              <a:t> and </a:t>
            </a:r>
            <a:r>
              <a:rPr lang="en-US" sz="1800" b="1" dirty="0" smtClean="0">
                <a:solidFill>
                  <a:prstClr val="black"/>
                </a:solidFill>
                <a:latin typeface="Arial"/>
                <a:ea typeface="MS PGothic" pitchFamily="34" charset="-128"/>
              </a:rPr>
              <a:t>Efficient</a:t>
            </a:r>
            <a:r>
              <a:rPr lang="en-US" sz="1800" dirty="0" smtClean="0">
                <a:solidFill>
                  <a:prstClr val="black"/>
                </a:solidFill>
                <a:latin typeface="Arial"/>
                <a:ea typeface="MS PGothic" pitchFamily="34" charset="-128"/>
              </a:rPr>
              <a:t>.</a:t>
            </a:r>
            <a:endParaRPr lang="en-US" sz="1800" dirty="0">
              <a:solidFill>
                <a:prstClr val="black"/>
              </a:solidFill>
              <a:latin typeface="Arial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8913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127" y="308480"/>
            <a:ext cx="8862649" cy="1325563"/>
          </a:xfrm>
        </p:spPr>
        <p:txBody>
          <a:bodyPr/>
          <a:lstStyle/>
          <a:p>
            <a:r>
              <a:rPr lang="en-US" sz="4000" dirty="0"/>
              <a:t>Spike-Timing Dependent Plasticity</a:t>
            </a:r>
            <a:endParaRPr lang="en-US" sz="4000" dirty="0"/>
          </a:p>
        </p:txBody>
      </p:sp>
      <p:sp>
        <p:nvSpPr>
          <p:cNvPr id="64" name="TextBox 5"/>
          <p:cNvSpPr txBox="1">
            <a:spLocks noChangeArrowheads="1"/>
          </p:cNvSpPr>
          <p:nvPr/>
        </p:nvSpPr>
        <p:spPr bwMode="auto">
          <a:xfrm>
            <a:off x="1988288" y="5663205"/>
            <a:ext cx="6488962" cy="476726"/>
          </a:xfrm>
          <a:prstGeom prst="roundRect">
            <a:avLst/>
          </a:prstGeom>
          <a:solidFill>
            <a:srgbClr val="76B6F2">
              <a:lumMod val="40000"/>
              <a:lumOff val="60000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Arial" pitchFamily="34" charset="0"/>
              </a:rPr>
              <a:t>Spikes (and STDP) allow for very small computations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ＭＳ Ｐゴシック" charset="-128"/>
              <a:cs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2864" y="1037795"/>
            <a:ext cx="8705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/>
                <a:ea typeface="ＭＳ Ｐゴシック" charset="-128"/>
              </a:rPr>
              <a:t>Spike-Timing Dependent Plasticity (STDP):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/>
                <a:ea typeface="ＭＳ Ｐゴシック" charset="-128"/>
              </a:rPr>
              <a:t>Connections that cause correlated spikes are strengthened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Arial"/>
                <a:ea typeface="ＭＳ Ｐゴシック" charset="-128"/>
              </a:rPr>
              <a:t>Connections that cause </a:t>
            </a:r>
            <a:r>
              <a:rPr lang="en-US" sz="1600" b="1" dirty="0" smtClean="0">
                <a:solidFill>
                  <a:prstClr val="black"/>
                </a:solidFill>
                <a:latin typeface="Arial"/>
                <a:ea typeface="ＭＳ Ｐゴシック" charset="-128"/>
              </a:rPr>
              <a:t>un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ＭＳ Ｐゴシック" charset="-128"/>
              </a:rPr>
              <a:t>correlated spikes are weakened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/>
              <a:ea typeface="ＭＳ Ｐゴシック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/>
                <a:ea typeface="ＭＳ Ｐゴシック" charset="-128"/>
              </a:rPr>
              <a:t>Computations occur due to single spikes, on the order of a few </a:t>
            </a:r>
            <a:r>
              <a:rPr lang="en-US" sz="1600" dirty="0" err="1" smtClean="0">
                <a:solidFill>
                  <a:prstClr val="black"/>
                </a:solidFill>
                <a:latin typeface="Arial"/>
                <a:ea typeface="ＭＳ Ｐゴシック" charset="-128"/>
              </a:rPr>
              <a:t>milli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ＭＳ Ｐゴシック" charset="-128"/>
              </a:rPr>
              <a:t>- or even microseconds.</a:t>
            </a:r>
          </a:p>
        </p:txBody>
      </p:sp>
      <p:sp>
        <p:nvSpPr>
          <p:cNvPr id="66" name="Oval 65"/>
          <p:cNvSpPr/>
          <p:nvPr/>
        </p:nvSpPr>
        <p:spPr bwMode="auto">
          <a:xfrm>
            <a:off x="1449508" y="2863629"/>
            <a:ext cx="705395" cy="705395"/>
          </a:xfrm>
          <a:prstGeom prst="ellipse">
            <a:avLst/>
          </a:prstGeom>
          <a:gradFill rotWithShape="1">
            <a:gsLst>
              <a:gs pos="0">
                <a:srgbClr val="7E13E3">
                  <a:tint val="100000"/>
                  <a:shade val="100000"/>
                  <a:satMod val="130000"/>
                </a:srgbClr>
              </a:gs>
              <a:gs pos="100000">
                <a:srgbClr val="7E13E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7E13E3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"/>
                <a:cs typeface=""/>
              </a:rPr>
              <a:t>A</a:t>
            </a:r>
          </a:p>
        </p:txBody>
      </p:sp>
      <p:sp>
        <p:nvSpPr>
          <p:cNvPr id="67" name="Oval 66"/>
          <p:cNvSpPr/>
          <p:nvPr/>
        </p:nvSpPr>
        <p:spPr bwMode="auto">
          <a:xfrm>
            <a:off x="1449508" y="4274419"/>
            <a:ext cx="705395" cy="705395"/>
          </a:xfrm>
          <a:prstGeom prst="ellipse">
            <a:avLst/>
          </a:prstGeom>
          <a:gradFill rotWithShape="1">
            <a:gsLst>
              <a:gs pos="0">
                <a:srgbClr val="FA8716">
                  <a:tint val="100000"/>
                  <a:shade val="100000"/>
                  <a:satMod val="130000"/>
                </a:srgbClr>
              </a:gs>
              <a:gs pos="100000">
                <a:srgbClr val="FA871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FA8716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"/>
                <a:cs typeface=""/>
              </a:rPr>
              <a:t>B</a:t>
            </a:r>
          </a:p>
        </p:txBody>
      </p:sp>
      <p:cxnSp>
        <p:nvCxnSpPr>
          <p:cNvPr id="68" name="Straight Arrow Connector 67"/>
          <p:cNvCxnSpPr>
            <a:stCxn id="73" idx="4"/>
            <a:endCxn id="74" idx="0"/>
          </p:cNvCxnSpPr>
          <p:nvPr/>
        </p:nvCxnSpPr>
        <p:spPr bwMode="auto">
          <a:xfrm>
            <a:off x="1802206" y="3569024"/>
            <a:ext cx="0" cy="705395"/>
          </a:xfrm>
          <a:prstGeom prst="straightConnector1">
            <a:avLst/>
          </a:prstGeom>
          <a:solidFill>
            <a:srgbClr val="FFFFFF"/>
          </a:solidFill>
          <a:ln w="571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425561" y="2800827"/>
            <a:ext cx="1018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 Narrow" pitchFamily="34" charset="0"/>
                <a:ea typeface="ＭＳ Ｐゴシック" charset="-128"/>
              </a:rPr>
              <a:t>“Pre” neuron</a:t>
            </a:r>
            <a:endParaRPr lang="en-US" sz="2400" dirty="0">
              <a:solidFill>
                <a:prstClr val="black"/>
              </a:solidFill>
              <a:latin typeface="Arial Narrow" pitchFamily="34" charset="0"/>
              <a:ea typeface="ＭＳ Ｐゴシック" charset="-128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31074" y="4211617"/>
            <a:ext cx="1018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 Narrow" pitchFamily="34" charset="0"/>
                <a:ea typeface="ＭＳ Ｐゴシック" charset="-128"/>
              </a:rPr>
              <a:t>“Post” neuron</a:t>
            </a:r>
            <a:endParaRPr lang="en-US" sz="2400" dirty="0">
              <a:solidFill>
                <a:prstClr val="black"/>
              </a:solidFill>
              <a:latin typeface="Arial Narrow" pitchFamily="34" charset="0"/>
              <a:ea typeface="ＭＳ Ｐゴシック" charset="-128"/>
            </a:endParaRPr>
          </a:p>
        </p:txBody>
      </p:sp>
      <p:cxnSp>
        <p:nvCxnSpPr>
          <p:cNvPr id="71" name="Straight Arrow Connector 70"/>
          <p:cNvCxnSpPr/>
          <p:nvPr/>
        </p:nvCxnSpPr>
        <p:spPr bwMode="auto">
          <a:xfrm>
            <a:off x="2364377" y="5042614"/>
            <a:ext cx="5617029" cy="0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2" name="TextBox 71"/>
          <p:cNvSpPr txBox="1"/>
          <p:nvPr/>
        </p:nvSpPr>
        <p:spPr>
          <a:xfrm>
            <a:off x="4602435" y="5055062"/>
            <a:ext cx="740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 Narrow" pitchFamily="34" charset="0"/>
                <a:ea typeface="ＭＳ Ｐゴシック" charset="-128"/>
              </a:rPr>
              <a:t>Time</a:t>
            </a:r>
            <a:endParaRPr lang="en-US" sz="2400" dirty="0">
              <a:solidFill>
                <a:prstClr val="black"/>
              </a:solidFill>
              <a:latin typeface="Arial Narrow" pitchFamily="34" charset="0"/>
              <a:ea typeface="ＭＳ Ｐゴシック" charset="-128"/>
            </a:endParaRPr>
          </a:p>
        </p:txBody>
      </p:sp>
      <p:cxnSp>
        <p:nvCxnSpPr>
          <p:cNvPr id="73" name="Straight Connector 72"/>
          <p:cNvCxnSpPr/>
          <p:nvPr/>
        </p:nvCxnSpPr>
        <p:spPr bwMode="auto">
          <a:xfrm>
            <a:off x="2965269" y="2933018"/>
            <a:ext cx="0" cy="566614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76B6F2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3117669" y="4320752"/>
            <a:ext cx="0" cy="566614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76B6F2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4110448" y="2933018"/>
            <a:ext cx="0" cy="566614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76B6F2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4524108" y="4320752"/>
            <a:ext cx="0" cy="566614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76B6F2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>
            <a:off x="5865271" y="2933018"/>
            <a:ext cx="0" cy="566614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76B6F2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5560466" y="4320752"/>
            <a:ext cx="0" cy="566614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76B6F2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7271658" y="2933018"/>
            <a:ext cx="0" cy="566614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76B6F2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7175861" y="4320752"/>
            <a:ext cx="0" cy="566614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76B6F2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1" name="TextBox 80"/>
          <p:cNvSpPr txBox="1"/>
          <p:nvPr/>
        </p:nvSpPr>
        <p:spPr>
          <a:xfrm>
            <a:off x="2877860" y="3458495"/>
            <a:ext cx="4796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srgbClr val="00B050"/>
                </a:solidFill>
                <a:latin typeface="Arial Narrow" pitchFamily="34" charset="0"/>
                <a:ea typeface="ＭＳ Ｐゴシック" charset="-128"/>
              </a:rPr>
              <a:t>+</a:t>
            </a:r>
            <a:endParaRPr lang="en-US" sz="4800" dirty="0">
              <a:solidFill>
                <a:srgbClr val="00B050"/>
              </a:solidFill>
              <a:latin typeface="Arial Narrow" pitchFamily="34" charset="0"/>
              <a:ea typeface="ＭＳ Ｐゴシック" charset="-128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066935" y="3581606"/>
            <a:ext cx="38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B050"/>
                </a:solidFill>
                <a:latin typeface="Arial Narrow" pitchFamily="34" charset="0"/>
                <a:ea typeface="ＭＳ Ｐゴシック" charset="-128"/>
              </a:rPr>
              <a:t>+</a:t>
            </a:r>
            <a:endParaRPr lang="en-US" sz="3200" dirty="0">
              <a:solidFill>
                <a:srgbClr val="00B050"/>
              </a:solidFill>
              <a:latin typeface="Arial Narrow" pitchFamily="34" charset="0"/>
              <a:ea typeface="ＭＳ Ｐゴシック" charset="-128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040237" y="3458495"/>
            <a:ext cx="352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srgbClr val="BE0204"/>
                </a:solidFill>
                <a:latin typeface="Arial Narrow" pitchFamily="34" charset="0"/>
                <a:ea typeface="ＭＳ Ｐゴシック" charset="-128"/>
              </a:rPr>
              <a:t>-</a:t>
            </a:r>
            <a:endParaRPr lang="en-US" sz="4800" dirty="0">
              <a:solidFill>
                <a:srgbClr val="BE0204"/>
              </a:solidFill>
              <a:latin typeface="Arial Narrow" pitchFamily="34" charset="0"/>
              <a:ea typeface="ＭＳ Ｐゴシック" charset="-128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560466" y="3581606"/>
            <a:ext cx="2968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BE0204"/>
                </a:solidFill>
                <a:latin typeface="Arial Narrow" pitchFamily="34" charset="0"/>
                <a:ea typeface="ＭＳ Ｐゴシック" charset="-128"/>
              </a:rPr>
              <a:t>-</a:t>
            </a:r>
            <a:endParaRPr lang="en-US" sz="3200" dirty="0">
              <a:solidFill>
                <a:srgbClr val="BE0204"/>
              </a:solidFill>
              <a:latin typeface="Arial Narrow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6653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298295" cy="1325563"/>
          </a:xfrm>
        </p:spPr>
        <p:txBody>
          <a:bodyPr/>
          <a:lstStyle/>
          <a:p>
            <a:r>
              <a:rPr lang="en-US" sz="3600" dirty="0"/>
              <a:t>Developing a Probabilistic Computation Unit (PCU)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128" y="1410231"/>
            <a:ext cx="88058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As an initial step, we want to show that synaptic weights in the </a:t>
            </a:r>
            <a:r>
              <a:rPr lang="en-US" sz="1600" dirty="0" err="1" smtClean="0">
                <a:latin typeface="+mn-lt"/>
              </a:rPr>
              <a:t>Latigo</a:t>
            </a:r>
            <a:r>
              <a:rPr lang="en-US" sz="1600" dirty="0" smtClean="0">
                <a:latin typeface="+mn-lt"/>
              </a:rPr>
              <a:t> chip can model the conditional probability between two random variables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Hypothesis: STDP and spike delays combine to create a conditional probabilistic computation unit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170" y="2402688"/>
            <a:ext cx="6666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We want synaptic weight </a:t>
            </a:r>
            <a:r>
              <a:rPr lang="en-US" sz="1800" i="1" dirty="0" smtClean="0">
                <a:latin typeface="+mn-lt"/>
              </a:rPr>
              <a:t>w</a:t>
            </a:r>
            <a:r>
              <a:rPr lang="en-US" sz="1800" dirty="0" smtClean="0">
                <a:latin typeface="+mn-lt"/>
              </a:rPr>
              <a:t> to converge to a value </a:t>
            </a:r>
            <a:r>
              <a:rPr lang="en-US" sz="1800" i="1" dirty="0" smtClean="0">
                <a:latin typeface="+mn-lt"/>
              </a:rPr>
              <a:t>p</a:t>
            </a:r>
          </a:p>
          <a:p>
            <a:r>
              <a:rPr lang="en-US" sz="1800" dirty="0" smtClean="0">
                <a:latin typeface="+mn-lt"/>
              </a:rPr>
              <a:t>i.e. we want </a:t>
            </a:r>
            <a:r>
              <a:rPr lang="en-US" sz="1800" i="1" dirty="0" smtClean="0">
                <a:latin typeface="+mn-lt"/>
              </a:rPr>
              <a:t>w</a:t>
            </a:r>
            <a:r>
              <a:rPr lang="en-US" sz="1800" dirty="0" smtClean="0">
                <a:latin typeface="+mn-lt"/>
              </a:rPr>
              <a:t> updates to have a fixed-point at </a:t>
            </a:r>
            <a:r>
              <a:rPr lang="en-US" sz="1800" i="1" dirty="0" smtClean="0">
                <a:latin typeface="+mn-lt"/>
              </a:rPr>
              <a:t>p</a:t>
            </a:r>
            <a:endParaRPr lang="en-US" sz="1800" i="1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6598730" y="3261767"/>
                <a:ext cx="11287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8730" y="3261767"/>
                <a:ext cx="1128707" cy="46166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511" y="3791555"/>
            <a:ext cx="1795362" cy="58278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6010906" y="3492600"/>
            <a:ext cx="0" cy="1763486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592899" y="4779296"/>
            <a:ext cx="1658982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5764973" y="3103393"/>
                <a:ext cx="4918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4973" y="3103393"/>
                <a:ext cx="491866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7269231" y="4548463"/>
                <a:ext cx="4918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9231" y="4548463"/>
                <a:ext cx="491866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00917" y="4848300"/>
            <a:ext cx="4672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A causes B to spike, resulting in an increase to </a:t>
            </a:r>
            <a:r>
              <a:rPr lang="en-US" sz="1800" i="1" dirty="0" smtClean="0">
                <a:latin typeface="+mn-lt"/>
              </a:rPr>
              <a:t>w</a:t>
            </a:r>
            <a:endParaRPr lang="en-US" sz="1800" i="1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6422672" y="4069270"/>
                <a:ext cx="43050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672" y="4069270"/>
                <a:ext cx="430502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 bwMode="auto">
          <a:xfrm>
            <a:off x="6637923" y="4613778"/>
            <a:ext cx="0" cy="354926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5556482" y="3623229"/>
            <a:ext cx="1512516" cy="1632857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5764973" y="3791555"/>
            <a:ext cx="872950" cy="1337476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1988287" y="5663205"/>
            <a:ext cx="6687879" cy="476726"/>
          </a:xfrm>
          <a:prstGeom prst="roundRect">
            <a:avLst/>
          </a:prstGeom>
          <a:solidFill>
            <a:srgbClr val="76B6F2">
              <a:lumMod val="40000"/>
              <a:lumOff val="60000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kern="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We want STDP to implement a simple dynamical system</a:t>
            </a:r>
          </a:p>
        </p:txBody>
      </p:sp>
    </p:spTree>
    <p:extLst>
      <p:ext uri="{BB962C8B-B14F-4D97-AF65-F5344CB8AC3E}">
        <p14:creationId xmlns:p14="http://schemas.microsoft.com/office/powerpoint/2010/main" val="2030484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377127" cy="1325563"/>
          </a:xfrm>
        </p:spPr>
        <p:txBody>
          <a:bodyPr/>
          <a:lstStyle/>
          <a:p>
            <a:r>
              <a:rPr lang="en-US" sz="3600" dirty="0"/>
              <a:t>Developing a Probabilistic Computation Unit (PCU)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1128" y="1410231"/>
            <a:ext cx="88058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As an initial step, we want to show that synaptic weights in the </a:t>
            </a:r>
            <a:r>
              <a:rPr lang="en-US" sz="1600" dirty="0" err="1" smtClean="0">
                <a:latin typeface="+mn-lt"/>
              </a:rPr>
              <a:t>Latigo</a:t>
            </a:r>
            <a:r>
              <a:rPr lang="en-US" sz="1600" dirty="0" smtClean="0">
                <a:latin typeface="+mn-lt"/>
              </a:rPr>
              <a:t> chip can model the conditional probability between two random variables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Hypothesis: STDP and spike delays combine to create a conditional probabilistic computation unit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111508" y="4455486"/>
                <a:ext cx="565346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latin typeface="+mn-lt"/>
                  </a:rPr>
                  <a:t>If C spikes, delay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/>
                          </a:rPr>
                          <m:t>𝜏</m:t>
                        </m:r>
                      </m:e>
                      <m:sub>
                        <m:r>
                          <a:rPr lang="en-US" sz="18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 smtClean="0">
                    <a:latin typeface="+mn-lt"/>
                  </a:rPr>
                  <a:t> will cause B to spike before A; causing w to decrease.</a:t>
                </a:r>
              </a:p>
              <a:p>
                <a:endParaRPr lang="en-US" sz="1800" dirty="0" smtClean="0">
                  <a:latin typeface="+mn-lt"/>
                </a:endParaRPr>
              </a:p>
              <a:p>
                <a:r>
                  <a:rPr lang="en-US" sz="1800" dirty="0" smtClean="0">
                    <a:latin typeface="+mn-lt"/>
                  </a:rPr>
                  <a:t>A will not cause B to spike due to a refractory period</a:t>
                </a:r>
                <a:endParaRPr lang="en-US" sz="1800" dirty="0">
                  <a:latin typeface="+mn-lt"/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08" y="4455486"/>
                <a:ext cx="5653465" cy="1200329"/>
              </a:xfrm>
              <a:prstGeom prst="rect">
                <a:avLst/>
              </a:prstGeom>
              <a:blipFill rotWithShape="0">
                <a:blip r:embed="rId2"/>
                <a:stretch>
                  <a:fillRect l="-862" t="-3046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/>
          <p:cNvCxnSpPr/>
          <p:nvPr/>
        </p:nvCxnSpPr>
        <p:spPr bwMode="auto">
          <a:xfrm>
            <a:off x="6010906" y="3418169"/>
            <a:ext cx="0" cy="1763486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5592899" y="4704865"/>
            <a:ext cx="1658982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5556482" y="3548798"/>
            <a:ext cx="1512516" cy="1632857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5764973" y="3028962"/>
                <a:ext cx="4918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4973" y="3028962"/>
                <a:ext cx="491866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7269231" y="4474032"/>
                <a:ext cx="4918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9231" y="4474032"/>
                <a:ext cx="491866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6422672" y="3994839"/>
                <a:ext cx="43050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672" y="3994839"/>
                <a:ext cx="430502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/>
          <p:cNvCxnSpPr/>
          <p:nvPr/>
        </p:nvCxnSpPr>
        <p:spPr bwMode="auto">
          <a:xfrm>
            <a:off x="6637923" y="4539347"/>
            <a:ext cx="0" cy="354926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6598730" y="3187336"/>
                <a:ext cx="10619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8730" y="3187336"/>
                <a:ext cx="1061957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/>
          <p:cNvCxnSpPr/>
          <p:nvPr/>
        </p:nvCxnSpPr>
        <p:spPr bwMode="auto">
          <a:xfrm flipV="1">
            <a:off x="5656263" y="4716810"/>
            <a:ext cx="1412735" cy="1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7" y="2316123"/>
            <a:ext cx="3071469" cy="2049254"/>
          </a:xfrm>
          <a:prstGeom prst="rect">
            <a:avLst/>
          </a:prstGeom>
        </p:spPr>
      </p:pic>
      <p:sp>
        <p:nvSpPr>
          <p:cNvPr id="30" name="TextBox 5"/>
          <p:cNvSpPr txBox="1">
            <a:spLocks noChangeArrowheads="1"/>
          </p:cNvSpPr>
          <p:nvPr/>
        </p:nvSpPr>
        <p:spPr bwMode="auto">
          <a:xfrm>
            <a:off x="1988287" y="5663205"/>
            <a:ext cx="6687879" cy="476726"/>
          </a:xfrm>
          <a:prstGeom prst="roundRect">
            <a:avLst/>
          </a:prstGeom>
          <a:solidFill>
            <a:srgbClr val="76B6F2">
              <a:lumMod val="40000"/>
              <a:lumOff val="60000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kern="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Delayed feedback leads to exponential decay</a:t>
            </a:r>
            <a:endParaRPr lang="en-US" sz="2200" b="1" kern="0" dirty="0">
              <a:solidFill>
                <a:schemeClr val="accent1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574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298295" cy="1325563"/>
          </a:xfrm>
        </p:spPr>
        <p:txBody>
          <a:bodyPr/>
          <a:lstStyle/>
          <a:p>
            <a:r>
              <a:rPr lang="en-US" sz="3600" dirty="0"/>
              <a:t>Developing a Probabilistic Computation Unit (PCU)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1128" y="1410229"/>
            <a:ext cx="88058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As an initial step, we want to show that synaptic weights in the </a:t>
            </a:r>
            <a:r>
              <a:rPr lang="en-US" sz="1600" dirty="0" err="1" smtClean="0">
                <a:latin typeface="+mn-lt"/>
              </a:rPr>
              <a:t>Latigo</a:t>
            </a:r>
            <a:r>
              <a:rPr lang="en-US" sz="1600" dirty="0" smtClean="0">
                <a:latin typeface="+mn-lt"/>
              </a:rPr>
              <a:t> chip can model the conditional probability between two random variables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Hypothesis: STDP and spike delays combine to create a conditional probabilistic computation unit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6010906" y="3418169"/>
            <a:ext cx="0" cy="1763486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5592899" y="4704865"/>
            <a:ext cx="1658982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5556482" y="3548798"/>
            <a:ext cx="1512516" cy="1632857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5764973" y="3028962"/>
                <a:ext cx="4918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4973" y="3028962"/>
                <a:ext cx="491866" cy="46166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/>
              <p:cNvSpPr txBox="1"/>
              <p:nvPr/>
            </p:nvSpPr>
            <p:spPr>
              <a:xfrm>
                <a:off x="7269231" y="4474032"/>
                <a:ext cx="4918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9231" y="4474032"/>
                <a:ext cx="491866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6422672" y="3994839"/>
                <a:ext cx="43050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672" y="3994839"/>
                <a:ext cx="430502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/>
          <p:cNvCxnSpPr/>
          <p:nvPr/>
        </p:nvCxnSpPr>
        <p:spPr bwMode="auto">
          <a:xfrm>
            <a:off x="6637923" y="4539347"/>
            <a:ext cx="0" cy="354926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/>
              <p:cNvSpPr txBox="1"/>
              <p:nvPr/>
            </p:nvSpPr>
            <p:spPr>
              <a:xfrm>
                <a:off x="6598730" y="3187336"/>
                <a:ext cx="13579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r>
                        <a:rPr lang="en-US" b="0" i="1" smtClean="0">
                          <a:latin typeface="Cambria Math"/>
                        </a:rPr>
                        <m:t>𝑤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8730" y="3187336"/>
                <a:ext cx="1357936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1" y="2327826"/>
            <a:ext cx="4547838" cy="2040818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 bwMode="auto">
          <a:xfrm>
            <a:off x="5212488" y="3844891"/>
            <a:ext cx="1512516" cy="1632857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111508" y="4434220"/>
            <a:ext cx="56534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Now B will cause C to spike twice</a:t>
            </a:r>
          </a:p>
          <a:p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- Once through D (fast path)</a:t>
            </a:r>
          </a:p>
          <a:p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- Once through E (slow path)</a:t>
            </a:r>
          </a:p>
          <a:p>
            <a:r>
              <a:rPr lang="en-US" sz="1800" dirty="0" smtClean="0">
                <a:latin typeface="+mn-lt"/>
              </a:rPr>
              <a:t>Result</a:t>
            </a:r>
            <a:r>
              <a:rPr lang="en-US" sz="1800" dirty="0" smtClean="0">
                <a:latin typeface="+mn-lt"/>
              </a:rPr>
              <a:t>: </a:t>
            </a:r>
            <a:r>
              <a:rPr lang="en-US" sz="1800" i="1" dirty="0" smtClean="0">
                <a:latin typeface="+mn-lt"/>
              </a:rPr>
              <a:t>w</a:t>
            </a:r>
            <a:r>
              <a:rPr lang="en-US" sz="1800" dirty="0" smtClean="0">
                <a:latin typeface="+mn-lt"/>
              </a:rPr>
              <a:t> decreases in proportion to itself</a:t>
            </a:r>
          </a:p>
          <a:p>
            <a:endParaRPr lang="en-US" sz="1800" dirty="0">
              <a:latin typeface="+mn-lt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1988287" y="5663205"/>
            <a:ext cx="6687879" cy="476726"/>
          </a:xfrm>
          <a:prstGeom prst="roundRect">
            <a:avLst/>
          </a:prstGeom>
          <a:solidFill>
            <a:srgbClr val="76B6F2">
              <a:lumMod val="40000"/>
              <a:lumOff val="60000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kern="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Delayed feedback leads to exponential decay</a:t>
            </a:r>
            <a:endParaRPr lang="en-US" sz="2200" b="1" kern="0" dirty="0">
              <a:solidFill>
                <a:schemeClr val="accent1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44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5"/>
            <a:ext cx="8298295" cy="1325563"/>
          </a:xfrm>
        </p:spPr>
        <p:txBody>
          <a:bodyPr/>
          <a:lstStyle/>
          <a:p>
            <a:r>
              <a:rPr lang="en-US" sz="3600" dirty="0"/>
              <a:t>Developing a Probabilistic Computation Unit (PCU)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1128" y="1410231"/>
            <a:ext cx="88058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As an initial step, we want to show that synaptic weights in the </a:t>
            </a:r>
            <a:r>
              <a:rPr lang="en-US" sz="1600" dirty="0" err="1" smtClean="0">
                <a:latin typeface="+mn-lt"/>
              </a:rPr>
              <a:t>Latigo</a:t>
            </a:r>
            <a:r>
              <a:rPr lang="en-US" sz="1600" dirty="0" smtClean="0">
                <a:latin typeface="+mn-lt"/>
              </a:rPr>
              <a:t> chip can model the conditional probability between two random variables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Hypothesis: STDP and spike delays combine to create a conditional probabilistic computation unit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6598730" y="3187336"/>
                <a:ext cx="18993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𝑝</m:t>
                      </m:r>
                    </m:oMath>
                  </m:oMathPara>
                </a14:m>
                <a:endParaRPr lang="en-US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8730" y="3187336"/>
                <a:ext cx="1899302" cy="46166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" y="2297398"/>
            <a:ext cx="5016095" cy="3241242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 bwMode="auto">
          <a:xfrm>
            <a:off x="6010906" y="3418169"/>
            <a:ext cx="0" cy="1763486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5592899" y="4704865"/>
            <a:ext cx="1658982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5556482" y="3548798"/>
            <a:ext cx="1512516" cy="1632857"/>
          </a:xfrm>
          <a:prstGeom prst="line">
            <a:avLst/>
          </a:prstGeom>
          <a:solidFill>
            <a:srgbClr val="FFFFFF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5764973" y="3028962"/>
                <a:ext cx="4918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4973" y="3028962"/>
                <a:ext cx="491866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7269231" y="4474032"/>
                <a:ext cx="4918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9231" y="4474032"/>
                <a:ext cx="491866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6422672" y="3994839"/>
                <a:ext cx="4305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672" y="3994839"/>
                <a:ext cx="430502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/>
          <p:cNvCxnSpPr/>
          <p:nvPr/>
        </p:nvCxnSpPr>
        <p:spPr bwMode="auto">
          <a:xfrm>
            <a:off x="6637923" y="4539347"/>
            <a:ext cx="0" cy="354926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6115410" y="4868147"/>
            <a:ext cx="411766" cy="0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5042263" y="2347742"/>
            <a:ext cx="4091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Forcing A→B and inhibiting the decay path adds back a growth term</a:t>
            </a: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1988287" y="5663205"/>
            <a:ext cx="6687879" cy="851297"/>
          </a:xfrm>
          <a:prstGeom prst="roundRect">
            <a:avLst/>
          </a:prstGeom>
          <a:solidFill>
            <a:srgbClr val="76B6F2">
              <a:lumMod val="40000"/>
              <a:lumOff val="60000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kern="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Combination of exp. decay and constant growth results in a stable fixed-point at a location we control</a:t>
            </a:r>
          </a:p>
        </p:txBody>
      </p:sp>
    </p:spTree>
    <p:extLst>
      <p:ext uri="{BB962C8B-B14F-4D97-AF65-F5344CB8AC3E}">
        <p14:creationId xmlns:p14="http://schemas.microsoft.com/office/powerpoint/2010/main" val="1761975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Weight Decay Mechanism</a:t>
            </a:r>
            <a:endParaRPr lang="en-US" sz="4000" dirty="0"/>
          </a:p>
        </p:txBody>
      </p:sp>
      <p:pic>
        <p:nvPicPr>
          <p:cNvPr id="3" name="net-anim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1038" y="1381125"/>
            <a:ext cx="7781925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5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Probabilistic Computation Unit (PCU)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177799" y="1279235"/>
                <a:ext cx="8467437" cy="494739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 smtClean="0"/>
                  <a:t>The synaptic weight </a:t>
                </a:r>
                <a:r>
                  <a:rPr lang="en-US" sz="1600" i="1" dirty="0" smtClean="0"/>
                  <a:t>w</a:t>
                </a:r>
                <a:r>
                  <a:rPr lang="en-US" sz="1600" dirty="0" smtClean="0"/>
                  <a:t> converges to a “fixed-point” at </a:t>
                </a:r>
                <a:r>
                  <a:rPr lang="en-US" sz="1600" i="1" dirty="0" smtClean="0"/>
                  <a:t>P(Y|X)</a:t>
                </a:r>
                <a:r>
                  <a:rPr lang="en-US" sz="1600" dirty="0" smtClean="0"/>
                  <a:t> by leveraging Spike Timing Dependent Plasticity (STDP), and delayed feedback</a:t>
                </a:r>
              </a:p>
              <a:p>
                <a:r>
                  <a:rPr lang="en-US" sz="1600" dirty="0" smtClean="0"/>
                  <a:t>The PCU models the following differential equation </a:t>
                </a:r>
              </a:p>
              <a:p>
                <a:endParaRPr lang="en-US" sz="1600" dirty="0"/>
              </a:p>
              <a:p>
                <a:endParaRPr lang="en-US" sz="1600" dirty="0" smtClean="0"/>
              </a:p>
              <a:p>
                <a:endParaRPr lang="en-US" sz="1600" dirty="0" smtClean="0"/>
              </a:p>
              <a:p>
                <a:r>
                  <a:rPr lang="en-US" sz="1600" dirty="0" smtClean="0"/>
                  <a:t>Where</a:t>
                </a:r>
                <a:r>
                  <a:rPr lang="en-US" sz="1600" i="1" dirty="0" smtClean="0"/>
                  <a:t> </a:t>
                </a:r>
                <a:r>
                  <a:rPr lang="en-US" sz="1600" i="1" dirty="0" smtClean="0">
                    <a:solidFill>
                      <a:srgbClr val="00B050"/>
                    </a:solidFill>
                  </a:rPr>
                  <a:t>I</a:t>
                </a:r>
                <a:r>
                  <a:rPr lang="en-US" sz="1600" i="1" baseline="-25000" dirty="0" smtClean="0">
                    <a:solidFill>
                      <a:srgbClr val="00B050"/>
                    </a:solidFill>
                  </a:rPr>
                  <a:t>T</a:t>
                </a:r>
                <a:r>
                  <a:rPr lang="en-US" sz="1600" i="1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00B050"/>
                    </a:solidFill>
                  </a:rPr>
                  <a:t>is the Tonic input </a:t>
                </a:r>
                <a:r>
                  <a:rPr lang="en-US" sz="1600" dirty="0" smtClean="0"/>
                  <a:t>and </a:t>
                </a:r>
                <a:r>
                  <a:rPr lang="en-US" sz="1600" i="1" dirty="0" smtClean="0">
                    <a:solidFill>
                      <a:srgbClr val="7030A0"/>
                    </a:solidFill>
                  </a:rPr>
                  <a:t>I</a:t>
                </a:r>
                <a:r>
                  <a:rPr lang="en-US" sz="1600" i="1" baseline="-25000" dirty="0" smtClean="0">
                    <a:solidFill>
                      <a:srgbClr val="7030A0"/>
                    </a:solidFill>
                  </a:rPr>
                  <a:t>P</a:t>
                </a:r>
                <a:r>
                  <a:rPr lang="en-US" sz="1600" dirty="0" smtClean="0">
                    <a:solidFill>
                      <a:srgbClr val="7030A0"/>
                    </a:solidFill>
                  </a:rPr>
                  <a:t> is the Phasic input</a:t>
                </a:r>
                <a:r>
                  <a:rPr lang="en-US" sz="1600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.</a:t>
                </a:r>
                <a:r>
                  <a:rPr lang="en-US" sz="1600" dirty="0" smtClean="0"/>
                  <a:t> </a:t>
                </a:r>
              </a:p>
              <a:p>
                <a:r>
                  <a:rPr lang="en-US" sz="1600" dirty="0" smtClean="0"/>
                  <a:t>Solving for </a:t>
                </a:r>
                <a:r>
                  <a:rPr lang="en-US" sz="1600" i="1" dirty="0"/>
                  <a:t>w </a:t>
                </a:r>
                <a:r>
                  <a:rPr lang="en-US" sz="1600" dirty="0" smtClean="0"/>
                  <a:t>gives </a:t>
                </a:r>
              </a:p>
              <a:p>
                <a:endParaRPr lang="en-US" sz="1600" dirty="0" smtClean="0"/>
              </a:p>
              <a:p>
                <a:pPr marL="0" indent="0">
                  <a:buNone/>
                </a:pPr>
                <a:endParaRPr lang="en-US" sz="1600" dirty="0" smtClean="0"/>
              </a:p>
              <a:p>
                <a:r>
                  <a:rPr lang="en-US" sz="1600" dirty="0" smtClean="0"/>
                  <a:t>Which converges exponentially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600" i="1" dirty="0" smtClean="0">
                            <a:solidFill>
                              <a:srgbClr val="7030A0"/>
                            </a:solidFill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1600" i="1" baseline="-25000" dirty="0" smtClean="0">
                            <a:solidFill>
                              <a:srgbClr val="7030A0"/>
                            </a:solidFill>
                          </a:rPr>
                          <m:t>P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600" i="1" dirty="0">
                            <a:solidFill>
                              <a:srgbClr val="00B050"/>
                            </a:solidFill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1600" i="1" baseline="-25000" dirty="0">
                            <a:solidFill>
                              <a:srgbClr val="00B050"/>
                            </a:solidFill>
                          </a:rPr>
                          <m:t>T</m:t>
                        </m:r>
                      </m:den>
                    </m:f>
                  </m:oMath>
                </a14:m>
                <a:r>
                  <a:rPr lang="en-US" sz="1600" dirty="0" smtClean="0"/>
                  <a:t>  (in our case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600" b="1" i="1" dirty="0" smtClean="0">
                            <a:solidFill>
                              <a:srgbClr val="7030A0"/>
                            </a:solidFill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sz="1600" b="1" i="1" dirty="0" smtClean="0">
                            <a:solidFill>
                              <a:srgbClr val="7030A0"/>
                            </a:solidFill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1600" b="1" i="1" dirty="0" smtClean="0">
                            <a:solidFill>
                              <a:srgbClr val="7030A0"/>
                            </a:solidFill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1600" b="1" i="1" dirty="0" smtClean="0">
                            <a:solidFill>
                              <a:srgbClr val="7030A0"/>
                            </a:solidFill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1600" b="1" i="1" dirty="0" smtClean="0">
                            <a:solidFill>
                              <a:srgbClr val="7030A0"/>
                            </a:solidFill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1600" b="1" i="1" dirty="0" smtClean="0">
                            <a:solidFill>
                              <a:srgbClr val="7030A0"/>
                            </a:solidFill>
                          </a:rPr>
                          <m:t>)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600" b="1" i="1" dirty="0" smtClean="0">
                            <a:solidFill>
                              <a:srgbClr val="00B050"/>
                            </a:solidFill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sz="1600" b="1" i="1" dirty="0" smtClean="0">
                            <a:solidFill>
                              <a:srgbClr val="00B050"/>
                            </a:solidFill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1600" b="1" i="1" dirty="0" smtClean="0">
                            <a:solidFill>
                              <a:srgbClr val="00B050"/>
                            </a:solidFill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1600" b="1" i="1" dirty="0" smtClean="0">
                            <a:solidFill>
                              <a:srgbClr val="00B050"/>
                            </a:solidFill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1600" dirty="0" smtClean="0"/>
                  <a:t> ) as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endParaRPr lang="en-US" sz="1600" dirty="0" smtClean="0"/>
              </a:p>
              <a:p>
                <a:r>
                  <a:rPr lang="en-US" sz="1600" dirty="0" smtClean="0"/>
                  <a:t>The </a:t>
                </a:r>
                <a:r>
                  <a:rPr lang="en-US" sz="1600" dirty="0"/>
                  <a:t>output spikes of neuron </a:t>
                </a:r>
                <a:r>
                  <a:rPr lang="en-US" sz="1600" i="1" dirty="0" smtClean="0"/>
                  <a:t>D</a:t>
                </a:r>
                <a:r>
                  <a:rPr lang="en-US" sz="1600" dirty="0" smtClean="0"/>
                  <a:t> </a:t>
                </a:r>
                <a:r>
                  <a:rPr lang="en-US" sz="1600" dirty="0"/>
                  <a:t>can either be decoded to convert the answer back into the probability domain, or fed into another neural network </a:t>
                </a:r>
                <a:r>
                  <a:rPr lang="en-US" sz="1600" dirty="0" smtClean="0"/>
                  <a:t>for </a:t>
                </a:r>
                <a:r>
                  <a:rPr lang="en-US" sz="1600" dirty="0"/>
                  <a:t>subsequent computations</a:t>
                </a:r>
              </a:p>
              <a:p>
                <a:endParaRPr lang="en-US" sz="1600" dirty="0" smtClean="0"/>
              </a:p>
            </p:txBody>
          </p:sp>
        </mc:Choice>
        <mc:Fallback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99" y="1279235"/>
                <a:ext cx="8467437" cy="4947393"/>
              </a:xfrm>
              <a:prstGeom prst="rect">
                <a:avLst/>
              </a:prstGeom>
              <a:blipFill rotWithShape="0">
                <a:blip r:embed="rId2"/>
                <a:stretch>
                  <a:fillRect l="-288" t="-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572" y="3930376"/>
            <a:ext cx="2992572" cy="65314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08915" y="1656443"/>
            <a:ext cx="2721428" cy="2971800"/>
            <a:chOff x="6008915" y="1656443"/>
            <a:chExt cx="2721428" cy="2971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2667" y="1819729"/>
              <a:ext cx="2469665" cy="269965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6008915" y="1656443"/>
              <a:ext cx="2688771" cy="29718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990114" y="4229101"/>
              <a:ext cx="7402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+mn-lt"/>
                </a:rPr>
                <a:t>PCU</a:t>
              </a:r>
              <a:endParaRPr lang="en-US" sz="1600" b="1" dirty="0">
                <a:latin typeface="+mn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98468" y="2340428"/>
            <a:ext cx="2204085" cy="495300"/>
            <a:chOff x="1898468" y="2835728"/>
            <a:chExt cx="2204085" cy="4953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98468" y="2835728"/>
              <a:ext cx="2204085" cy="495300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 bwMode="auto">
            <a:xfrm>
              <a:off x="3506015" y="3002361"/>
              <a:ext cx="4890" cy="161365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58813568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</TotalTime>
  <Words>735</Words>
  <Application>Microsoft Macintosh PowerPoint</Application>
  <PresentationFormat>Letter Paper (8.5x11 in)</PresentationFormat>
  <Paragraphs>138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 Narrow</vt:lpstr>
      <vt:lpstr>Calibri</vt:lpstr>
      <vt:lpstr>Calibri Light</vt:lpstr>
      <vt:lpstr>Cambria Math</vt:lpstr>
      <vt:lpstr>Helvetica</vt:lpstr>
      <vt:lpstr>MS PGothic</vt:lpstr>
      <vt:lpstr>ＭＳ Ｐゴシック</vt:lpstr>
      <vt:lpstr>Times New Roman</vt:lpstr>
      <vt:lpstr>ヒラギノ角ゴ Pro W3</vt:lpstr>
      <vt:lpstr>Arial</vt:lpstr>
      <vt:lpstr>Custom Design</vt:lpstr>
      <vt:lpstr>Office Theme</vt:lpstr>
      <vt:lpstr>A Dynamical Systems Approach to Neuromorphic Computation of Conditional Probabilities </vt:lpstr>
      <vt:lpstr>Why Neuromorphic Bayesian Inference?</vt:lpstr>
      <vt:lpstr>Spike-Timing Dependent Plasticity</vt:lpstr>
      <vt:lpstr>Developing a Probabilistic Computation Unit (PCU)</vt:lpstr>
      <vt:lpstr>Developing a Probabilistic Computation Unit (PCU)</vt:lpstr>
      <vt:lpstr>Developing a Probabilistic Computation Unit (PCU)</vt:lpstr>
      <vt:lpstr>Developing a Probabilistic Computation Unit (PCU)</vt:lpstr>
      <vt:lpstr>Weight Decay Mechanism</vt:lpstr>
      <vt:lpstr>Probabilistic Computation Unit (PCU)</vt:lpstr>
      <vt:lpstr>Results with Hardware Restriction</vt:lpstr>
      <vt:lpstr>Composition and Scaling of PCUs</vt:lpstr>
      <vt:lpstr>Structure Learning</vt:lpstr>
      <vt:lpstr>Fault Diagnostics - Simulation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</cp:revision>
  <dcterms:created xsi:type="dcterms:W3CDTF">2018-01-29T17:48:11Z</dcterms:created>
  <dcterms:modified xsi:type="dcterms:W3CDTF">2018-07-18T18:11:41Z</dcterms:modified>
</cp:coreProperties>
</file>